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9"/>
  </p:notesMasterIdLst>
  <p:handoutMasterIdLst>
    <p:handoutMasterId r:id="rId30"/>
  </p:handoutMasterIdLst>
  <p:sldIdLst>
    <p:sldId id="305" r:id="rId2"/>
    <p:sldId id="316" r:id="rId3"/>
    <p:sldId id="317" r:id="rId4"/>
    <p:sldId id="318" r:id="rId5"/>
    <p:sldId id="319" r:id="rId6"/>
    <p:sldId id="320" r:id="rId7"/>
    <p:sldId id="306" r:id="rId8"/>
    <p:sldId id="307" r:id="rId9"/>
    <p:sldId id="308" r:id="rId10"/>
    <p:sldId id="309" r:id="rId11"/>
    <p:sldId id="310" r:id="rId12"/>
    <p:sldId id="315" r:id="rId13"/>
    <p:sldId id="257" r:id="rId14"/>
    <p:sldId id="258" r:id="rId15"/>
    <p:sldId id="304" r:id="rId16"/>
    <p:sldId id="290" r:id="rId17"/>
    <p:sldId id="259" r:id="rId18"/>
    <p:sldId id="266" r:id="rId19"/>
    <p:sldId id="279" r:id="rId20"/>
    <p:sldId id="288" r:id="rId21"/>
    <p:sldId id="281" r:id="rId22"/>
    <p:sldId id="282" r:id="rId23"/>
    <p:sldId id="270" r:id="rId24"/>
    <p:sldId id="285" r:id="rId25"/>
    <p:sldId id="287" r:id="rId26"/>
    <p:sldId id="314" r:id="rId27"/>
    <p:sldId id="277" r:id="rId28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82989" autoAdjust="0"/>
  </p:normalViewPr>
  <p:slideViewPr>
    <p:cSldViewPr snapToGrid="0">
      <p:cViewPr>
        <p:scale>
          <a:sx n="78" d="100"/>
          <a:sy n="78" d="100"/>
        </p:scale>
        <p:origin x="-864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247" cy="496811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26" y="1"/>
            <a:ext cx="2946246" cy="496811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BC6A10BB-0334-48D2-80AB-0EADBF3EAADF}" type="datetimeFigureOut">
              <a:rPr lang="en-IN" smtClean="0"/>
              <a:t>06-09-2016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817"/>
            <a:ext cx="2946247" cy="496810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26" y="9429817"/>
            <a:ext cx="2946246" cy="496810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38BBB08E-5677-4214-958F-0B432405E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4822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60" cy="498135"/>
          </a:xfrm>
          <a:prstGeom prst="rect">
            <a:avLst/>
          </a:prstGeom>
        </p:spPr>
        <p:txBody>
          <a:bodyPr vert="horz" lIns="94189" tIns="47095" rIns="94189" bIns="4709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3"/>
            <a:ext cx="2945660" cy="498135"/>
          </a:xfrm>
          <a:prstGeom prst="rect">
            <a:avLst/>
          </a:prstGeom>
        </p:spPr>
        <p:txBody>
          <a:bodyPr vert="horz" lIns="94189" tIns="47095" rIns="94189" bIns="47095" rtlCol="0"/>
          <a:lstStyle>
            <a:lvl1pPr algn="r">
              <a:defRPr sz="1200"/>
            </a:lvl1pPr>
          </a:lstStyle>
          <a:p>
            <a:fld id="{6FC76EE6-85E5-48DD-95E7-D9A780FEB98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89" tIns="47095" rIns="94189" bIns="4709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61"/>
            <a:ext cx="5438140" cy="3909239"/>
          </a:xfrm>
          <a:prstGeom prst="rect">
            <a:avLst/>
          </a:prstGeom>
        </p:spPr>
        <p:txBody>
          <a:bodyPr vert="horz" lIns="94189" tIns="47095" rIns="94189" bIns="4709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0094"/>
            <a:ext cx="2945660" cy="498134"/>
          </a:xfrm>
          <a:prstGeom prst="rect">
            <a:avLst/>
          </a:prstGeom>
        </p:spPr>
        <p:txBody>
          <a:bodyPr vert="horz" lIns="94189" tIns="47095" rIns="94189" bIns="4709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30094"/>
            <a:ext cx="2945660" cy="498134"/>
          </a:xfrm>
          <a:prstGeom prst="rect">
            <a:avLst/>
          </a:prstGeom>
        </p:spPr>
        <p:txBody>
          <a:bodyPr vert="horz" lIns="94189" tIns="47095" rIns="94189" bIns="47095" rtlCol="0" anchor="b"/>
          <a:lstStyle>
            <a:lvl1pPr algn="r">
              <a:defRPr sz="1200"/>
            </a:lvl1pPr>
          </a:lstStyle>
          <a:p>
            <a:fld id="{EBBF2B35-9119-46B0-9CB2-75EF99E44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17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F2B35-9119-46B0-9CB2-75EF99E44FE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98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E69A7-B5FD-46AB-BE35-0C46E8AD837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65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E69A7-B5FD-46AB-BE35-0C46E8AD837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7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E69A7-B5FD-46AB-BE35-0C46E8AD837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14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E69A7-B5FD-46AB-BE35-0C46E8AD837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73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E69A7-B5FD-46AB-BE35-0C46E8AD837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67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E69A7-B5FD-46AB-BE35-0C46E8AD837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76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8AC5-74DD-4C2D-BEA3-F7D7A1D61ABD}" type="datetime1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B3B0-D415-438C-BCD9-132ED47FE5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5632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6ED9-9C0C-4828-AFEF-647004E5CC56}" type="datetime1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B3B0-D415-438C-BCD9-132ED47FE5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9C7E-2E9D-4DE6-979C-C2F28822DC03}" type="datetime1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B3B0-D415-438C-BCD9-132ED47FE5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483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E11D-F875-4E78-A6D0-AB9D08E3D4EE}" type="datetime1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B3B0-D415-438C-BCD9-132ED47FE5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5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2F00-9362-4A75-9C93-57E320284102}" type="datetime1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B3B0-D415-438C-BCD9-132ED47FE5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6800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D77E-D9AD-44D0-AD47-5306EC35703C}" type="datetime1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B3B0-D415-438C-BCD9-132ED47FE5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05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9BCD-7CED-4462-8270-BBBE7FD78C59}" type="datetime1">
              <a:rPr lang="en-US" smtClean="0"/>
              <a:pPr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B3B0-D415-438C-BCD9-132ED47FE5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5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EAD2-26E4-43C7-B579-BBF8F287EF4B}" type="datetime1">
              <a:rPr lang="en-US" smtClean="0"/>
              <a:pPr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B3B0-D415-438C-BCD9-132ED47FE5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65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6CF0-C219-4166-B9A4-53C44819D3C5}" type="datetime1">
              <a:rPr lang="en-US" smtClean="0"/>
              <a:pPr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B3B0-D415-438C-BCD9-132ED47FE5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1890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64E1-68C9-4025-81EF-EE96833471DF}" type="datetime1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B3B0-D415-438C-BCD9-132ED47FE5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333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5A1-629F-4B8C-B2E7-835588875903}" type="datetime1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B3B0-D415-438C-BCD9-132ED47FE5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07F6E-2113-4D96-AC2F-F3A98ADBA12E}" type="datetime1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B3B0-D415-438C-BCD9-132ED47FE5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8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>
                <a:latin typeface="+mn-lt"/>
              </a:rPr>
              <a:t>6</a:t>
            </a:r>
            <a:r>
              <a:rPr lang="en-IN" sz="4000" b="1" baseline="30000" dirty="0" smtClean="0">
                <a:latin typeface="+mn-lt"/>
              </a:rPr>
              <a:t>th</a:t>
            </a:r>
            <a:r>
              <a:rPr lang="en-IN" sz="4000" b="1" dirty="0" smtClean="0">
                <a:latin typeface="+mn-lt"/>
              </a:rPr>
              <a:t> Coal Summit</a:t>
            </a:r>
            <a:br>
              <a:rPr lang="en-IN" sz="4000" b="1" dirty="0" smtClean="0">
                <a:latin typeface="+mn-lt"/>
              </a:rPr>
            </a:br>
            <a:r>
              <a:rPr lang="en-IN" sz="4000" b="1" dirty="0" smtClean="0">
                <a:latin typeface="+mn-lt"/>
              </a:rPr>
              <a:t>Indian Coal – Sustaining the Momentum</a:t>
            </a:r>
            <a:br>
              <a:rPr lang="en-IN" sz="4000" b="1" dirty="0" smtClean="0">
                <a:latin typeface="+mn-lt"/>
              </a:rPr>
            </a:br>
            <a:endParaRPr lang="en-IN" sz="40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" y="3602038"/>
            <a:ext cx="11411712" cy="2713418"/>
          </a:xfrm>
        </p:spPr>
        <p:txBody>
          <a:bodyPr/>
          <a:lstStyle/>
          <a:p>
            <a:endParaRPr lang="en-IN" dirty="0" smtClean="0"/>
          </a:p>
          <a:p>
            <a:r>
              <a:rPr lang="en-IN" sz="3600" b="1" smtClean="0"/>
              <a:t>Coal Policy </a:t>
            </a:r>
            <a:r>
              <a:rPr lang="en-IN" sz="3600" b="1" dirty="0" smtClean="0"/>
              <a:t>Initiatives</a:t>
            </a:r>
          </a:p>
          <a:p>
            <a:r>
              <a:rPr lang="en-IN" sz="3600" b="1" dirty="0" smtClean="0"/>
              <a:t>6 Sept.2016, New Delhi</a:t>
            </a:r>
            <a:endParaRPr lang="en-IN" sz="3600" b="1" dirty="0"/>
          </a:p>
          <a:p>
            <a:pPr algn="r"/>
            <a:r>
              <a:rPr lang="en-IN" sz="2000" b="1" dirty="0" smtClean="0"/>
              <a:t>D.N. Prasad</a:t>
            </a:r>
          </a:p>
          <a:p>
            <a:pPr algn="r"/>
            <a:r>
              <a:rPr lang="en-IN" sz="2000" b="1" dirty="0" smtClean="0"/>
              <a:t>Ministry of Coal</a:t>
            </a:r>
            <a:endParaRPr lang="en-IN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B3B0-D415-438C-BCD9-132ED47FE5B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>
                <a:solidFill>
                  <a:schemeClr val="tx1"/>
                </a:solidFill>
                <a:latin typeface="Calibri" pitchFamily="34" charset="0"/>
              </a:rPr>
              <a:t>Initiatives </a:t>
            </a:r>
            <a:r>
              <a:rPr lang="en-IN" sz="3600" b="1" dirty="0">
                <a:solidFill>
                  <a:schemeClr val="tx1"/>
                </a:solidFill>
                <a:latin typeface="Calibri" pitchFamily="34" charset="0"/>
              </a:rPr>
              <a:t>(contd.,)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3"/>
            <a:ext cx="11125200" cy="4906963"/>
          </a:xfrm>
        </p:spPr>
        <p:txBody>
          <a:bodyPr>
            <a:normAutofit fontScale="92500"/>
          </a:bodyPr>
          <a:lstStyle/>
          <a:p>
            <a:pPr algn="just"/>
            <a:r>
              <a:rPr lang="en-IN" sz="3600" dirty="0">
                <a:latin typeface="Calibri" pitchFamily="34" charset="0"/>
              </a:rPr>
              <a:t>On cancellation of coal blocks by the Supreme Court in September </a:t>
            </a:r>
            <a:r>
              <a:rPr lang="en-IN" sz="3600" dirty="0" smtClean="0">
                <a:latin typeface="Calibri" pitchFamily="34" charset="0"/>
              </a:rPr>
              <a:t>2014:</a:t>
            </a:r>
            <a:endParaRPr lang="en-IN" sz="3600" dirty="0">
              <a:latin typeface="Calibri" pitchFamily="34" charset="0"/>
            </a:endParaRPr>
          </a:p>
          <a:p>
            <a:pPr lvl="1" algn="just"/>
            <a:r>
              <a:rPr lang="en-IN" sz="3200" dirty="0">
                <a:latin typeface="Calibri" pitchFamily="34" charset="0"/>
              </a:rPr>
              <a:t>Ordinance issued on 21.10.2014 and Act passed on 20.3.2015 for auction of blocks;</a:t>
            </a:r>
          </a:p>
          <a:p>
            <a:pPr lvl="1" algn="just"/>
            <a:r>
              <a:rPr lang="en-IN" sz="3200" dirty="0">
                <a:latin typeface="Calibri" pitchFamily="34" charset="0"/>
              </a:rPr>
              <a:t>Auction to private companies and allotment to PSUs;</a:t>
            </a:r>
          </a:p>
          <a:p>
            <a:pPr algn="just"/>
            <a:r>
              <a:rPr lang="en-IN" sz="3600" dirty="0" smtClean="0">
                <a:latin typeface="Calibri" pitchFamily="34" charset="0"/>
              </a:rPr>
              <a:t>83 </a:t>
            </a:r>
            <a:r>
              <a:rPr lang="en-IN" sz="3600" dirty="0">
                <a:latin typeface="Calibri" pitchFamily="34" charset="0"/>
              </a:rPr>
              <a:t>coal blocks (31 to private &amp; </a:t>
            </a:r>
            <a:r>
              <a:rPr lang="en-IN" sz="3600" dirty="0" smtClean="0">
                <a:latin typeface="Calibri" pitchFamily="34" charset="0"/>
              </a:rPr>
              <a:t>52 </a:t>
            </a:r>
            <a:r>
              <a:rPr lang="en-IN" sz="3600" dirty="0">
                <a:latin typeface="Calibri" pitchFamily="34" charset="0"/>
              </a:rPr>
              <a:t>to PSUs) allocated of which </a:t>
            </a:r>
            <a:r>
              <a:rPr lang="en-IN" sz="3600" dirty="0" smtClean="0">
                <a:latin typeface="Calibri" pitchFamily="34" charset="0"/>
              </a:rPr>
              <a:t>50 </a:t>
            </a:r>
            <a:r>
              <a:rPr lang="en-IN" sz="3600" dirty="0">
                <a:latin typeface="Calibri" pitchFamily="34" charset="0"/>
              </a:rPr>
              <a:t>are for </a:t>
            </a:r>
            <a:r>
              <a:rPr lang="en-IN" sz="3600" dirty="0" smtClean="0">
                <a:latin typeface="Calibri" pitchFamily="34" charset="0"/>
              </a:rPr>
              <a:t>power and seven for commercial purposes;</a:t>
            </a:r>
            <a:endParaRPr lang="en-IN" sz="3600" dirty="0">
              <a:latin typeface="Calibri" pitchFamily="34" charset="0"/>
            </a:endParaRPr>
          </a:p>
          <a:p>
            <a:pPr algn="just"/>
            <a:r>
              <a:rPr lang="en-IN" sz="3600" dirty="0">
                <a:latin typeface="Calibri" pitchFamily="34" charset="0"/>
              </a:rPr>
              <a:t>States to receive Rs.3.53 lakh crore over lifetime of coal blocks;</a:t>
            </a:r>
          </a:p>
          <a:p>
            <a:pPr algn="just"/>
            <a:r>
              <a:rPr lang="en-IN" sz="3600" dirty="0">
                <a:latin typeface="Calibri" pitchFamily="34" charset="0"/>
              </a:rPr>
              <a:t>Rs.1877 crore already transferred to states;</a:t>
            </a:r>
          </a:p>
          <a:p>
            <a:endParaRPr lang="en-IN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4071E-0698-4829-8155-3ADFE1DE592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97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>
                <a:solidFill>
                  <a:schemeClr val="tx1"/>
                </a:solidFill>
                <a:latin typeface="Calibri" pitchFamily="34" charset="0"/>
              </a:rPr>
              <a:t>Initiatives </a:t>
            </a:r>
            <a:r>
              <a:rPr lang="en-IN" sz="3600" b="1" dirty="0">
                <a:solidFill>
                  <a:schemeClr val="tx1"/>
                </a:solidFill>
                <a:latin typeface="Calibri" pitchFamily="34" charset="0"/>
              </a:rPr>
              <a:t>(contd.,)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3"/>
            <a:ext cx="11125200" cy="4906963"/>
          </a:xfrm>
        </p:spPr>
        <p:txBody>
          <a:bodyPr/>
          <a:lstStyle/>
          <a:p>
            <a:r>
              <a:rPr lang="en-IN" sz="3600" dirty="0" smtClean="0">
                <a:latin typeface="Calibri" panose="020F0502020204030204" pitchFamily="34" charset="0"/>
              </a:rPr>
              <a:t>Policy for development of Underground Coal Gasification approved;</a:t>
            </a:r>
          </a:p>
          <a:p>
            <a:r>
              <a:rPr lang="en-IN" sz="3600" dirty="0" smtClean="0">
                <a:latin typeface="Calibri" panose="020F0502020204030204" pitchFamily="34" charset="0"/>
              </a:rPr>
              <a:t>Action Plan drawn for offer of identified blocks;</a:t>
            </a:r>
          </a:p>
          <a:p>
            <a:r>
              <a:rPr lang="en-IN" sz="3600" dirty="0" smtClean="0">
                <a:latin typeface="Calibri" panose="020F0502020204030204" pitchFamily="34" charset="0"/>
              </a:rPr>
              <a:t>CIL permitted to extract coal bed methane on commercial lines;</a:t>
            </a:r>
          </a:p>
          <a:p>
            <a:r>
              <a:rPr lang="en-IN" sz="3600" dirty="0" smtClean="0">
                <a:latin typeface="Calibri" panose="020F0502020204030204" pitchFamily="34" charset="0"/>
              </a:rPr>
              <a:t>Special emphasis on reclamation of mined out land and monitoring;</a:t>
            </a:r>
          </a:p>
          <a:p>
            <a:r>
              <a:rPr lang="en-IN" sz="3600" dirty="0" smtClean="0">
                <a:latin typeface="Calibri" panose="020F0502020204030204" pitchFamily="34" charset="0"/>
              </a:rPr>
              <a:t>Rigorous afforestation;</a:t>
            </a:r>
            <a:endParaRPr lang="en-IN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4071E-0698-4829-8155-3ADFE1DE592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74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  <a:p>
            <a:pPr marL="0" indent="0" algn="ctr">
              <a:buNone/>
            </a:pPr>
            <a:r>
              <a:rPr lang="en-IN" sz="4000" b="1" dirty="0" smtClean="0"/>
              <a:t>Details of Coal Marketing Policy</a:t>
            </a:r>
            <a:endParaRPr lang="en-IN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B3B0-D415-438C-BCD9-132ED47FE5B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3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76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(A) E-auction Scheme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16" y="1282148"/>
            <a:ext cx="11509248" cy="501926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effectLst/>
                <a:ea typeface="Times New Roman" panose="02020603050405020304" pitchFamily="18" charset="0"/>
              </a:rPr>
              <a:t>New Coal Distribution Policy (NCDP), 2007 aimed at distribution of coal in a transparent way to all sections of </a:t>
            </a:r>
            <a:r>
              <a:rPr lang="en-US" dirty="0" smtClean="0">
                <a:effectLst/>
                <a:ea typeface="Times New Roman" panose="02020603050405020304" pitchFamily="18" charset="0"/>
              </a:rPr>
              <a:t>consumers;</a:t>
            </a:r>
            <a:endParaRPr lang="en-US" dirty="0" smtClean="0">
              <a:effectLst/>
              <a:ea typeface="Times New Roman" panose="02020603050405020304" pitchFamily="18" charset="0"/>
            </a:endParaRPr>
          </a:p>
          <a:p>
            <a:pPr algn="just">
              <a:buNone/>
            </a:pPr>
            <a:endParaRPr lang="en-US" dirty="0" smtClean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en-US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Two schemes of e-auction launched: </a:t>
            </a:r>
            <a:r>
              <a:rPr lang="en-US" b="1" dirty="0" smtClean="0">
                <a:cs typeface="Times New Roman" panose="02020603050405020304" pitchFamily="18" charset="0"/>
              </a:rPr>
              <a:t>Spot E-auction and Forward E-auction</a:t>
            </a:r>
          </a:p>
          <a:p>
            <a:pPr algn="just">
              <a:buNone/>
            </a:pPr>
            <a:endParaRPr lang="en-US" dirty="0" smtClean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ct val="20000"/>
              </a:spcBef>
            </a:pPr>
            <a:r>
              <a:rPr lang="en-US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aim was </a:t>
            </a:r>
            <a:r>
              <a:rPr 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to cater </a:t>
            </a:r>
            <a:r>
              <a:rPr lang="en-US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to:</a:t>
            </a:r>
            <a:endParaRPr lang="en-US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ct val="20000"/>
              </a:spcBef>
            </a:pPr>
            <a:r>
              <a:rPr lang="en-US" sz="28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Spot-</a:t>
            </a:r>
            <a:r>
              <a:rPr lang="en-US" sz="2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 Buyers </a:t>
            </a:r>
            <a:r>
              <a:rPr lang="en-US" sz="2800" dirty="0">
                <a:solidFill>
                  <a:prstClr val="black"/>
                </a:solidFill>
                <a:cs typeface="Times New Roman" panose="02020603050405020304" pitchFamily="18" charset="0"/>
              </a:rPr>
              <a:t>having </a:t>
            </a:r>
            <a:r>
              <a:rPr lang="en-US" sz="2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seasonal/ </a:t>
            </a:r>
            <a:r>
              <a:rPr lang="en-US" sz="2800" dirty="0">
                <a:solidFill>
                  <a:prstClr val="black"/>
                </a:solidFill>
                <a:cs typeface="Times New Roman" panose="02020603050405020304" pitchFamily="18" charset="0"/>
              </a:rPr>
              <a:t>limited </a:t>
            </a: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requirement of </a:t>
            </a:r>
            <a:r>
              <a:rPr 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coal;</a:t>
            </a:r>
            <a:endParaRPr lang="en-US" sz="28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ct val="20000"/>
              </a:spcBef>
              <a:buNone/>
            </a:pPr>
            <a:endParaRPr lang="en-US" sz="28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ct val="20000"/>
              </a:spcBef>
            </a:pPr>
            <a:r>
              <a:rPr lang="en-US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Forward-</a:t>
            </a:r>
            <a:r>
              <a:rPr 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Actual Consumers for assured </a:t>
            </a: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supply over a long </a:t>
            </a:r>
            <a:r>
              <a:rPr 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period (one year</a:t>
            </a:r>
            <a:r>
              <a:rPr 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None/>
            </a:pPr>
            <a:endParaRPr lang="en-US" b="1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ct val="20000"/>
              </a:spcBef>
            </a:pPr>
            <a:r>
              <a:rPr 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Earmarked quantity a</a:t>
            </a:r>
            <a:r>
              <a:rPr lang="en-US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round </a:t>
            </a:r>
            <a:r>
              <a:rPr lang="en-US" b="1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10%</a:t>
            </a:r>
            <a:r>
              <a:rPr lang="en-US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of estimated annual </a:t>
            </a:r>
            <a:r>
              <a:rPr lang="en-US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production;</a:t>
            </a:r>
            <a:endParaRPr lang="en-US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B3B0-D415-438C-BCD9-132ED47FE5B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8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9549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E-auction Scheme (Contd.)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336" y="1078172"/>
            <a:ext cx="11484864" cy="523728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ct val="20000"/>
              </a:spcBef>
            </a:pPr>
            <a:r>
              <a:rPr lang="en-US" b="1" u="sng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Eligibility:</a:t>
            </a:r>
          </a:p>
          <a:p>
            <a:pPr lvl="1" algn="just">
              <a:lnSpc>
                <a:spcPct val="100000"/>
              </a:lnSpc>
              <a:spcBef>
                <a:spcPct val="20000"/>
              </a:spcBef>
            </a:pPr>
            <a:r>
              <a:rPr lang="en-US" sz="28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Spot E-auction</a:t>
            </a:r>
            <a:r>
              <a:rPr lang="en-US" sz="2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: Any </a:t>
            </a:r>
            <a:r>
              <a:rPr lang="en-US" sz="2800" dirty="0">
                <a:solidFill>
                  <a:prstClr val="black"/>
                </a:solidFill>
                <a:cs typeface="Times New Roman" panose="02020603050405020304" pitchFamily="18" charset="0"/>
              </a:rPr>
              <a:t>Indian </a:t>
            </a:r>
            <a:r>
              <a:rPr lang="en-US" sz="2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buyer</a:t>
            </a:r>
            <a:endParaRPr lang="en-US" sz="28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ct val="20000"/>
              </a:spcBef>
            </a:pPr>
            <a:r>
              <a:rPr lang="en-US" sz="28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Forward E-auction</a:t>
            </a:r>
            <a:r>
              <a:rPr lang="en-US" sz="2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: Industrial </a:t>
            </a:r>
            <a:r>
              <a:rPr lang="en-US" sz="2800" dirty="0">
                <a:solidFill>
                  <a:prstClr val="black"/>
                </a:solidFill>
                <a:cs typeface="Times New Roman" panose="02020603050405020304" pitchFamily="18" charset="0"/>
              </a:rPr>
              <a:t>consumers (end users), wish to have advance planning for procurement of coal </a:t>
            </a:r>
            <a:r>
              <a:rPr lang="en-US" sz="2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(one year)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</a:pPr>
            <a:endParaRPr lang="en-US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cs typeface="Times New Roman" panose="02020603050405020304" pitchFamily="18" charset="0"/>
              </a:rPr>
              <a:t>In 2015-16 </a:t>
            </a:r>
            <a:r>
              <a:rPr lang="en-US" dirty="0">
                <a:cs typeface="Times New Roman" panose="02020603050405020304" pitchFamily="18" charset="0"/>
              </a:rPr>
              <a:t>, two special schemes were </a:t>
            </a:r>
            <a:r>
              <a:rPr lang="en-US" dirty="0" smtClean="0">
                <a:cs typeface="Times New Roman" panose="02020603050405020304" pitchFamily="18" charset="0"/>
              </a:rPr>
              <a:t>launched</a:t>
            </a:r>
          </a:p>
          <a:p>
            <a:pPr algn="just">
              <a:buFont typeface="Wingdings" pitchFamily="2" charset="2"/>
              <a:buChar char="v"/>
            </a:pPr>
            <a:r>
              <a:rPr lang="en-US" b="1" dirty="0" smtClean="0">
                <a:cs typeface="Times New Roman" panose="02020603050405020304" pitchFamily="18" charset="0"/>
              </a:rPr>
              <a:t>	Special </a:t>
            </a:r>
            <a:r>
              <a:rPr lang="en-US" b="1" dirty="0">
                <a:cs typeface="Times New Roman" panose="02020603050405020304" pitchFamily="18" charset="0"/>
              </a:rPr>
              <a:t>Forward E-auction </a:t>
            </a:r>
            <a:r>
              <a:rPr lang="en-US" dirty="0">
                <a:cs typeface="Times New Roman" panose="02020603050405020304" pitchFamily="18" charset="0"/>
              </a:rPr>
              <a:t>for power producers </a:t>
            </a:r>
            <a:endParaRPr lang="en-US" dirty="0" smtClean="0"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b="1" dirty="0" smtClean="0">
                <a:cs typeface="Times New Roman" panose="02020603050405020304" pitchFamily="18" charset="0"/>
              </a:rPr>
              <a:t>          Exclusive E-auction </a:t>
            </a:r>
            <a:r>
              <a:rPr lang="en-US" dirty="0" smtClean="0">
                <a:cs typeface="Times New Roman" panose="02020603050405020304" pitchFamily="18" charset="0"/>
              </a:rPr>
              <a:t>for non-power consumers</a:t>
            </a:r>
            <a:endParaRPr lang="en-US" sz="1800" dirty="0" smtClean="0">
              <a:cs typeface="Times New Roman" panose="02020603050405020304" pitchFamily="18" charset="0"/>
            </a:endParaRPr>
          </a:p>
          <a:p>
            <a:pPr lvl="3" algn="just"/>
            <a:r>
              <a:rPr lang="en-US" sz="2800" dirty="0" smtClean="0">
                <a:cs typeface="Times New Roman" panose="02020603050405020304" pitchFamily="18" charset="0"/>
              </a:rPr>
              <a:t>Consumers not having coal </a:t>
            </a:r>
            <a:r>
              <a:rPr lang="en-US" sz="2800" dirty="0">
                <a:cs typeface="Times New Roman" panose="02020603050405020304" pitchFamily="18" charset="0"/>
              </a:rPr>
              <a:t>block or linkages or </a:t>
            </a:r>
            <a:r>
              <a:rPr lang="en-US" sz="2800" dirty="0" smtClean="0">
                <a:cs typeface="Times New Roman" panose="02020603050405020304" pitchFamily="18" charset="0"/>
              </a:rPr>
              <a:t>long </a:t>
            </a:r>
            <a:r>
              <a:rPr lang="en-US" sz="2800" dirty="0">
                <a:cs typeface="Times New Roman" panose="02020603050405020304" pitchFamily="18" charset="0"/>
              </a:rPr>
              <a:t>term </a:t>
            </a:r>
            <a:r>
              <a:rPr lang="en-US" sz="2800" dirty="0" smtClean="0">
                <a:cs typeface="Times New Roman" panose="02020603050405020304" pitchFamily="18" charset="0"/>
              </a:rPr>
              <a:t>PPAs</a:t>
            </a:r>
          </a:p>
          <a:p>
            <a:pPr lvl="3" algn="just"/>
            <a:r>
              <a:rPr lang="en-US" sz="2800" dirty="0" smtClean="0">
                <a:cs typeface="Times New Roman" panose="02020603050405020304" pitchFamily="18" charset="0"/>
              </a:rPr>
              <a:t>Consumers having regular linkages may also participate in Special &amp; Exclusive forward e-auction for own consumption only</a:t>
            </a:r>
          </a:p>
          <a:p>
            <a:pPr marL="0" indent="0" algn="just">
              <a:buNone/>
            </a:pPr>
            <a:endParaRPr lang="en-US" sz="2400" dirty="0" smtClean="0"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B3B0-D415-438C-BCD9-132ED47FE5B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5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E-auction Scheme (Contd.)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Special Forward E-auction scheme</a:t>
            </a:r>
            <a:r>
              <a:rPr lang="en-US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for Power Sector</a:t>
            </a:r>
          </a:p>
          <a:p>
            <a:pPr>
              <a:lnSpc>
                <a:spcPct val="100000"/>
              </a:lnSpc>
              <a:buNone/>
            </a:pPr>
            <a:r>
              <a:rPr lang="en-US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 	2015-16 (commenced from 30.09.15)  -- 13.80 Million </a:t>
            </a:r>
            <a:r>
              <a:rPr lang="en-US" dirty="0" err="1" smtClean="0">
                <a:solidFill>
                  <a:prstClr val="black"/>
                </a:solidFill>
                <a:cs typeface="Times New Roman" panose="02020603050405020304" pitchFamily="18" charset="0"/>
              </a:rPr>
              <a:t>Tonnes</a:t>
            </a:r>
            <a:endParaRPr lang="en-US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None/>
            </a:pPr>
            <a:endParaRPr lang="en-US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None/>
            </a:pPr>
            <a:r>
              <a:rPr lang="en-US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	2016-17 (April to July’16)                        --  12.45 Million </a:t>
            </a:r>
            <a:r>
              <a:rPr lang="en-US" dirty="0" err="1" smtClean="0">
                <a:solidFill>
                  <a:prstClr val="black"/>
                </a:solidFill>
                <a:cs typeface="Times New Roman" panose="02020603050405020304" pitchFamily="18" charset="0"/>
              </a:rPr>
              <a:t>Tonnes</a:t>
            </a:r>
            <a:endParaRPr lang="en-US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Exclusive E-auction scheme for non-power sector</a:t>
            </a:r>
          </a:p>
          <a:p>
            <a:pPr>
              <a:buNone/>
            </a:pPr>
            <a:r>
              <a:rPr lang="en-US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 	2015-16 (commenced from 30.09.15)  --   1.50 Million </a:t>
            </a:r>
            <a:r>
              <a:rPr lang="en-US" dirty="0" err="1" smtClean="0">
                <a:solidFill>
                  <a:prstClr val="black"/>
                </a:solidFill>
                <a:cs typeface="Times New Roman" panose="02020603050405020304" pitchFamily="18" charset="0"/>
              </a:rPr>
              <a:t>Tonnes</a:t>
            </a:r>
            <a:endParaRPr lang="en-US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B3B0-D415-438C-BCD9-132ED47FE5B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782" y="430540"/>
            <a:ext cx="10515600" cy="680232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Calibri" pitchFamily="34" charset="0"/>
              </a:rPr>
              <a:t>Steps taken for ease of doing business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52" y="1292352"/>
            <a:ext cx="11411712" cy="5081152"/>
          </a:xfrm>
        </p:spPr>
        <p:txBody>
          <a:bodyPr>
            <a:noAutofit/>
          </a:bodyPr>
          <a:lstStyle/>
          <a:p>
            <a:pPr marL="342900" marR="0" lvl="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32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EMD reduced to Rs. 200/- per tonne for all grades of coking and non-coking coal for Spot and Forward auction from earlier Rs. 400/- to Rs. 500/- per </a:t>
            </a:r>
            <a:r>
              <a:rPr lang="en-US" sz="3200" dirty="0" err="1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2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32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32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Reduced reserve price for coking coal in spot e-auction from 30% to 20% and in forward e-auction, from 60% to 20</a:t>
            </a:r>
            <a:r>
              <a:rPr lang="en-US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% above notified </a:t>
            </a:r>
            <a:r>
              <a:rPr lang="en-US" sz="3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price for non-regulated </a:t>
            </a:r>
            <a:r>
              <a:rPr lang="en-US" sz="3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sector;</a:t>
            </a:r>
            <a:endParaRPr lang="en-US" sz="32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3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reserve price in Special E-auction for both power &amp; non-power sectors has been reduced from 20% to 10% over the notified price for the applicable </a:t>
            </a:r>
            <a:r>
              <a:rPr lang="en-US" sz="3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sector;</a:t>
            </a:r>
            <a:endParaRPr lang="en-US" sz="32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3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For EMD, instead of cash, Bank Guarantee (BG) also </a:t>
            </a:r>
            <a:r>
              <a:rPr lang="en-US" sz="3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permitted;  </a:t>
            </a:r>
            <a:endParaRPr lang="en-US" sz="32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B3B0-D415-438C-BCD9-132ED47FE5B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3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2" y="677296"/>
            <a:ext cx="10515600" cy="898596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Steps taken for ease of doing business (Contd.)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568" y="1804416"/>
            <a:ext cx="11423904" cy="436473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ct val="20000"/>
              </a:spcBef>
            </a:pPr>
            <a:endParaRPr lang="en-US" sz="2400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ct val="20000"/>
              </a:spcBef>
            </a:pPr>
            <a:endParaRPr lang="en-US" sz="2400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ct val="20000"/>
              </a:spcBef>
            </a:pPr>
            <a:r>
              <a:rPr lang="en-US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Bidders can bid for coal requirement for 3 months and 6 months period under Special </a:t>
            </a:r>
            <a:r>
              <a:rPr lang="en-US" dirty="0">
                <a:solidFill>
                  <a:prstClr val="black"/>
                </a:solidFill>
                <a:cs typeface="Times New Roman" panose="02020603050405020304" pitchFamily="18" charset="0"/>
              </a:rPr>
              <a:t>and Exclusive </a:t>
            </a:r>
            <a:r>
              <a:rPr lang="en-US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forward e-auction with lifting period of 6 months and one year </a:t>
            </a:r>
            <a:r>
              <a:rPr lang="en-US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respectively;</a:t>
            </a:r>
            <a:endParaRPr lang="en-US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ct val="20000"/>
              </a:spcBef>
              <a:buNone/>
            </a:pPr>
            <a:endParaRPr lang="en-US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prstClr val="black"/>
                </a:solidFill>
                <a:cs typeface="Times New Roman" panose="02020603050405020304" pitchFamily="18" charset="0"/>
              </a:rPr>
              <a:t>To facilitate advance coal procurement planning by the consumers, monthly auction </a:t>
            </a:r>
            <a:r>
              <a:rPr lang="en-US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quantity calendar for August-March</a:t>
            </a:r>
            <a:r>
              <a:rPr lang="en-US" dirty="0">
                <a:solidFill>
                  <a:prstClr val="black"/>
                </a:solidFill>
                <a:cs typeface="Times New Roman" panose="02020603050405020304" pitchFamily="18" charset="0"/>
              </a:rPr>
              <a:t>, 2016-17 already </a:t>
            </a:r>
            <a:r>
              <a:rPr lang="en-US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notified;</a:t>
            </a:r>
            <a:endParaRPr lang="en-US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B3B0-D415-438C-BCD9-132ED47FE5B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2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843" y="214954"/>
            <a:ext cx="11440918" cy="113676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Calibri" pitchFamily="34" charset="0"/>
              </a:rPr>
              <a:t>Performance Overview: Summary of E-auction of CIL </a:t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smtClean="0">
                <a:latin typeface="Calibri" pitchFamily="34" charset="0"/>
              </a:rPr>
              <a:t>for 2015-16                                  </a:t>
            </a:r>
            <a:r>
              <a:rPr lang="en-US" sz="2800" b="1" dirty="0" smtClean="0">
                <a:latin typeface="Calibri" pitchFamily="34" charset="0"/>
              </a:rPr>
              <a:t>(Fig in million </a:t>
            </a:r>
            <a:r>
              <a:rPr lang="en-US" sz="2800" b="1" dirty="0" err="1" smtClean="0">
                <a:latin typeface="Calibri" pitchFamily="34" charset="0"/>
              </a:rPr>
              <a:t>te</a:t>
            </a:r>
            <a:r>
              <a:rPr lang="en-US" sz="2800" b="1" dirty="0" smtClean="0">
                <a:latin typeface="Calibri" pitchFamily="34" charset="0"/>
              </a:rPr>
              <a:t>) </a:t>
            </a:r>
            <a:endParaRPr lang="en-US" sz="2800" b="1" dirty="0"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945419"/>
              </p:ext>
            </p:extLst>
          </p:nvPr>
        </p:nvGraphicFramePr>
        <p:xfrm>
          <a:off x="1110513" y="1431235"/>
          <a:ext cx="10304059" cy="4662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65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03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70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353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9776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0708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5558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Spot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Forward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Special Forward e-auction for Power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Exclusive 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e-auction for Non-Power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29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Qty offered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88.6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13.3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14.5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120.3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829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Qty allocated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57.4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5.9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13.8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78.6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829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increase over Notified Price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B3B0-D415-438C-BCD9-132ED47FE5B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2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5200" y="177425"/>
            <a:ext cx="9738360" cy="131018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(B)  Auction of coal linkages for </a:t>
            </a:r>
            <a:br>
              <a:rPr lang="en-US" sz="3600" b="1" dirty="0" smtClean="0">
                <a:latin typeface="+mn-lt"/>
              </a:rPr>
            </a:br>
            <a:r>
              <a:rPr lang="en-US" sz="3600" b="1" dirty="0" smtClean="0">
                <a:latin typeface="+mn-lt"/>
              </a:rPr>
              <a:t>non-regulated sector</a:t>
            </a:r>
            <a:endParaRPr lang="en-US" sz="36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" y="1419368"/>
            <a:ext cx="11765280" cy="4993624"/>
          </a:xfrm>
        </p:spPr>
        <p:txBody>
          <a:bodyPr>
            <a:normAutofit/>
          </a:bodyPr>
          <a:lstStyle/>
          <a:p>
            <a:pPr marL="342900" indent="-342900" algn="just"/>
            <a:r>
              <a:rPr lang="en-US" sz="2800" b="1" dirty="0" smtClean="0"/>
              <a:t>POLICY GUIDELINES 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 err="1" smtClean="0"/>
              <a:t>MoC</a:t>
            </a:r>
            <a:r>
              <a:rPr lang="en-US" sz="3200" dirty="0" smtClean="0"/>
              <a:t> </a:t>
            </a:r>
            <a:r>
              <a:rPr lang="en-US" sz="3200" dirty="0"/>
              <a:t>issued policy guidelines after approval by the Cabinet Committee on Economic Affairs (CCEA</a:t>
            </a:r>
            <a:r>
              <a:rPr lang="en-US" sz="3200" dirty="0" smtClean="0"/>
              <a:t>) in Feb., 2016;</a:t>
            </a:r>
            <a:endParaRPr lang="en-US" sz="3200" dirty="0" smtClean="0"/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Allocation </a:t>
            </a:r>
            <a:r>
              <a:rPr lang="en-US" sz="3200" dirty="0"/>
              <a:t>of </a:t>
            </a:r>
            <a:r>
              <a:rPr lang="en-US" sz="3200" dirty="0" smtClean="0"/>
              <a:t>linkages </a:t>
            </a:r>
            <a:r>
              <a:rPr lang="en-US" sz="3200" dirty="0"/>
              <a:t>through Non-Discriminatory Ascending Clock </a:t>
            </a:r>
            <a:r>
              <a:rPr lang="en-US" sz="3200" dirty="0" smtClean="0"/>
              <a:t>E-auction, a </a:t>
            </a:r>
            <a:r>
              <a:rPr lang="en-US" sz="3200" dirty="0"/>
              <a:t>transparent on-line bidding </a:t>
            </a:r>
            <a:r>
              <a:rPr lang="en-US" sz="3200" dirty="0" smtClean="0"/>
              <a:t>mechanism;</a:t>
            </a:r>
            <a:endParaRPr lang="en-US" sz="3200" dirty="0" smtClean="0"/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Proportion of coal allocation of production: 75% Power and 25% Non-power (based on average of last 5 years’ dispatch</a:t>
            </a:r>
            <a:r>
              <a:rPr lang="en-US" sz="3200" dirty="0" smtClean="0"/>
              <a:t>);</a:t>
            </a:r>
            <a:endParaRPr lang="en-US" sz="3200" dirty="0" smtClean="0"/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All allocations of linkages/</a:t>
            </a:r>
            <a:r>
              <a:rPr lang="en-US" sz="3200" dirty="0" err="1" smtClean="0"/>
              <a:t>LoAs</a:t>
            </a:r>
            <a:r>
              <a:rPr lang="en-US" sz="3200" dirty="0" smtClean="0"/>
              <a:t> for non-regulated sector shall be auction based from now </a:t>
            </a:r>
            <a:r>
              <a:rPr lang="en-US" sz="3200" dirty="0" smtClean="0"/>
              <a:t>on;</a:t>
            </a:r>
            <a:endParaRPr lang="en-US" sz="3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 algn="just"/>
            <a:endParaRPr lang="en-US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/>
          </a:p>
          <a:p>
            <a:pPr algn="just"/>
            <a:endParaRPr lang="en-US" dirty="0"/>
          </a:p>
          <a:p>
            <a:pPr algn="just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B3B0-D415-438C-BCD9-132ED47FE5B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589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81200" y="274644"/>
            <a:ext cx="8229600" cy="727075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>Energy Policy &amp; Role of Coal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284294"/>
            <a:ext cx="11125200" cy="543242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600" dirty="0" smtClean="0">
                <a:latin typeface="Calibri" pitchFamily="34" charset="0"/>
              </a:rPr>
              <a:t>Pursue all available fuel options;</a:t>
            </a:r>
          </a:p>
          <a:p>
            <a:pPr algn="just"/>
            <a:r>
              <a:rPr lang="en-US" sz="3600" dirty="0" smtClean="0">
                <a:latin typeface="Calibri" pitchFamily="34" charset="0"/>
              </a:rPr>
              <a:t>Go for more competitive energy markets, transparent subsidies, improved efficiencies across the energy chain;</a:t>
            </a:r>
          </a:p>
          <a:p>
            <a:pPr algn="just"/>
            <a:r>
              <a:rPr lang="en-US" sz="3600" dirty="0" smtClean="0">
                <a:latin typeface="Calibri" pitchFamily="34" charset="0"/>
              </a:rPr>
              <a:t>Adopt policies that reflect the externalities of energy consumption;</a:t>
            </a:r>
          </a:p>
          <a:p>
            <a:pPr algn="just"/>
            <a:r>
              <a:rPr lang="en-IN" sz="3600" dirty="0" smtClean="0">
                <a:latin typeface="Calibri" pitchFamily="34" charset="0"/>
              </a:rPr>
              <a:t>Currently Coal is the main stay of India’s Energy with over 55% of primary energy supply and over 75% of Electricity Generation;</a:t>
            </a:r>
          </a:p>
          <a:p>
            <a:pPr algn="just"/>
            <a:r>
              <a:rPr lang="en-IN" sz="3600" dirty="0" smtClean="0">
                <a:latin typeface="Calibri" pitchFamily="34" charset="0"/>
              </a:rPr>
              <a:t>Situation is likely to continue for quite some time in to the future;</a:t>
            </a:r>
          </a:p>
          <a:p>
            <a:endParaRPr lang="en-US" sz="3600" dirty="0">
              <a:latin typeface="Calibri" pitchFamily="34" charset="0"/>
            </a:endParaRPr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50F92F6-ECAA-4E60-A486-E707420A47DB}" type="slidenum">
              <a:rPr lang="en-IN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IN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21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1467" y="670560"/>
            <a:ext cx="8634549" cy="6858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Policy </a:t>
            </a:r>
            <a:r>
              <a:rPr lang="en-US" sz="3600" b="1" dirty="0" smtClean="0">
                <a:latin typeface="+mn-lt"/>
              </a:rPr>
              <a:t>Guidelines (contd.)</a:t>
            </a:r>
            <a:endParaRPr lang="en-US" sz="36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" y="1362854"/>
            <a:ext cx="11460480" cy="5138530"/>
          </a:xfrm>
        </p:spPr>
        <p:txBody>
          <a:bodyPr>
            <a:normAutofit fontScale="92500"/>
          </a:bodyPr>
          <a:lstStyle/>
          <a:p>
            <a:pPr marL="342900" indent="-342900" algn="just"/>
            <a:endParaRPr lang="en-US" sz="2300" dirty="0"/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No premature termination of existing Fuel Supply Agreement (FSAs);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No renewal of existing FSAs maturing with effect from 31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March 2016;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The existing FSA with CPSEs may continued to be renewed on expiry;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The extant coal supply arrangements to continue till commencement of coal supply under the auction process;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Tenure of FSAs : 5 years, extendable to another 5 years (maximum 15 years);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/>
          </a:p>
          <a:p>
            <a:pPr algn="just"/>
            <a:endParaRPr lang="en-US" dirty="0"/>
          </a:p>
          <a:p>
            <a:pPr algn="just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B3B0-D415-438C-BCD9-132ED47FE5B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1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52" y="1706880"/>
            <a:ext cx="11423903" cy="4461541"/>
          </a:xfrm>
        </p:spPr>
        <p:txBody>
          <a:bodyPr>
            <a:normAutofit/>
          </a:bodyPr>
          <a:lstStyle/>
          <a:p>
            <a:pPr marL="342900" indent="-342900" algn="just"/>
            <a:endParaRPr lang="en-US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Separate </a:t>
            </a:r>
            <a:r>
              <a:rPr lang="en-US" sz="3200" dirty="0"/>
              <a:t>quantities shall be earmarked for sub-sectors of non-regulated </a:t>
            </a:r>
            <a:r>
              <a:rPr lang="en-US" sz="3200" dirty="0" smtClean="0"/>
              <a:t>sector;</a:t>
            </a:r>
            <a:endParaRPr lang="en-US" sz="3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3200" dirty="0"/>
              <a:t>The sub-sectors could be: Cement, Steel/Sponge Iron, Aluminium and Others [excluding Fertilizer (Urea) sector], including their CPPs etc</a:t>
            </a:r>
            <a:r>
              <a:rPr lang="en-US" sz="3200" dirty="0" smtClean="0"/>
              <a:t>.;</a:t>
            </a:r>
            <a:endParaRPr lang="en-US" sz="3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3200" dirty="0"/>
              <a:t>The sub-sectors shall compete within </a:t>
            </a:r>
            <a:r>
              <a:rPr lang="en-US" sz="3200" dirty="0" smtClean="0"/>
              <a:t>themselves;</a:t>
            </a:r>
            <a:endParaRPr lang="en-US" sz="3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CPSEs requiring coal above the existing linkages, may participate in auction of </a:t>
            </a:r>
            <a:r>
              <a:rPr lang="en-US" sz="3200" dirty="0" smtClean="0"/>
              <a:t>linkages;</a:t>
            </a:r>
            <a:endParaRPr lang="en-US" sz="3200" dirty="0"/>
          </a:p>
          <a:p>
            <a:pPr marL="342900" indent="-342900" algn="just"/>
            <a:endParaRPr lang="en-US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446414" y="681010"/>
            <a:ext cx="8791303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+mn-lt"/>
              </a:rPr>
              <a:t>Policy </a:t>
            </a:r>
            <a:r>
              <a:rPr lang="en-US" sz="3600" b="1" dirty="0" smtClean="0">
                <a:latin typeface="+mn-lt"/>
              </a:rPr>
              <a:t>Guidelines (Contd.)</a:t>
            </a:r>
            <a:endParaRPr lang="en-US" sz="36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B3B0-D415-438C-BCD9-132ED47FE5B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9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104" y="982639"/>
            <a:ext cx="11387328" cy="5049671"/>
          </a:xfrm>
        </p:spPr>
        <p:txBody>
          <a:bodyPr>
            <a:normAutofit fontScale="92500" lnSpcReduction="20000"/>
          </a:bodyPr>
          <a:lstStyle/>
          <a:p>
            <a:pPr algn="just"/>
            <a:endParaRPr lang="en-US" sz="2000" dirty="0"/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000" dirty="0"/>
              <a:t>There shall be provision for third party sampling </a:t>
            </a:r>
            <a:r>
              <a:rPr lang="en-US" sz="3000" dirty="0" smtClean="0"/>
              <a:t>for </a:t>
            </a:r>
            <a:r>
              <a:rPr lang="en-US" sz="3000" dirty="0"/>
              <a:t>coal </a:t>
            </a:r>
            <a:r>
              <a:rPr lang="en-US" sz="3000" dirty="0" smtClean="0"/>
              <a:t>supplies;</a:t>
            </a:r>
            <a:endParaRPr lang="en-US" sz="3000" dirty="0"/>
          </a:p>
          <a:p>
            <a:pPr marL="342900" indent="-342900" algn="just">
              <a:lnSpc>
                <a:spcPct val="100000"/>
              </a:lnSpc>
            </a:pPr>
            <a:endParaRPr lang="en-US" sz="3000" dirty="0"/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000" dirty="0"/>
              <a:t>In the first </a:t>
            </a:r>
            <a:r>
              <a:rPr lang="en-US" sz="3000" dirty="0" smtClean="0"/>
              <a:t>tranche a</a:t>
            </a:r>
            <a:r>
              <a:rPr lang="en-US" sz="3000" dirty="0" smtClean="0">
                <a:cs typeface="Times New Roman" panose="02020603050405020304" pitchFamily="18" charset="0"/>
              </a:rPr>
              <a:t>round 24 Mt of coal offered by </a:t>
            </a:r>
            <a:r>
              <a:rPr lang="en-US" sz="3000" dirty="0" smtClean="0">
                <a:cs typeface="Times New Roman" panose="02020603050405020304" pitchFamily="18" charset="0"/>
              </a:rPr>
              <a:t>CIL;</a:t>
            </a:r>
            <a:r>
              <a:rPr lang="en-US" sz="3000" dirty="0" smtClean="0"/>
              <a:t> </a:t>
            </a:r>
            <a:endParaRPr lang="en-US" sz="3000" dirty="0" smtClean="0"/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3000" dirty="0" smtClean="0"/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000" dirty="0" smtClean="0"/>
              <a:t>The </a:t>
            </a:r>
            <a:r>
              <a:rPr lang="en-US" sz="3000" dirty="0"/>
              <a:t>quantity put up for auction </a:t>
            </a:r>
            <a:r>
              <a:rPr lang="en-US" sz="3000" dirty="0" smtClean="0"/>
              <a:t>is </a:t>
            </a:r>
            <a:r>
              <a:rPr lang="en-US" sz="3000" dirty="0"/>
              <a:t>the sum </a:t>
            </a:r>
            <a:r>
              <a:rPr lang="en-US" sz="3000" dirty="0" smtClean="0"/>
              <a:t>of:</a:t>
            </a:r>
            <a:endParaRPr lang="en-US" sz="3000" dirty="0"/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800100" lvl="1" indent="-342900" algn="just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000" dirty="0"/>
              <a:t>quantity available from expiry of FSAs of non-regulated sector [except CPSEs and Fertilizer (Urea)] in 2015-16 </a:t>
            </a:r>
            <a:r>
              <a:rPr lang="en-US" sz="3000" dirty="0" smtClean="0"/>
              <a:t>onwards;</a:t>
            </a:r>
            <a:endParaRPr lang="en-US" sz="3000" dirty="0"/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800100" lvl="1" indent="-342900" algn="just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000" dirty="0"/>
              <a:t>25% of incremental </a:t>
            </a:r>
            <a:r>
              <a:rPr lang="en-US" sz="3000" dirty="0" smtClean="0"/>
              <a:t>CIL </a:t>
            </a:r>
            <a:r>
              <a:rPr lang="en-US" sz="3000" dirty="0"/>
              <a:t>production during 2015-16 over </a:t>
            </a:r>
            <a:r>
              <a:rPr lang="en-US" sz="3000" dirty="0" smtClean="0"/>
              <a:t>2014-15;</a:t>
            </a:r>
            <a:endParaRPr lang="en-US" sz="3000" dirty="0">
              <a:cs typeface="Times New Roman" panose="02020603050405020304" pitchFamily="18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72718" y="304800"/>
            <a:ext cx="9117874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Calibri" pitchFamily="34" charset="0"/>
              </a:rPr>
              <a:t>Policy </a:t>
            </a:r>
            <a:r>
              <a:rPr lang="en-US" sz="3600" b="1" dirty="0" smtClean="0">
                <a:latin typeface="Calibri" pitchFamily="34" charset="0"/>
              </a:rPr>
              <a:t>Guidelines (Contd.)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B3B0-D415-438C-BCD9-132ED47FE5B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4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15" y="339377"/>
            <a:ext cx="11969393" cy="102358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Envisaged benefits </a:t>
            </a:r>
            <a:r>
              <a:rPr lang="en-US" sz="3200" b="1" dirty="0" smtClean="0">
                <a:latin typeface="+mn-lt"/>
              </a:rPr>
              <a:t>of auction of linkages over existing NCDP/ FSA provisions</a:t>
            </a:r>
            <a:endParaRPr lang="en-US" sz="3200" b="1" dirty="0">
              <a:latin typeface="+mn-lt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986487"/>
              </p:ext>
            </p:extLst>
          </p:nvPr>
        </p:nvGraphicFramePr>
        <p:xfrm>
          <a:off x="292608" y="1654537"/>
          <a:ext cx="11594592" cy="4219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33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012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56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EARLIER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NOW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698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  <a:cs typeface="Times New Roman" panose="02020603050405020304" pitchFamily="18" charset="0"/>
                        </a:rPr>
                        <a:t>Linkage quantity</a:t>
                      </a:r>
                      <a:r>
                        <a:rPr lang="en-US" sz="2400" baseline="0" dirty="0" smtClean="0">
                          <a:latin typeface="+mn-lt"/>
                          <a:cs typeface="Times New Roman" panose="02020603050405020304" pitchFamily="18" charset="0"/>
                        </a:rPr>
                        <a:t> was 75% of Normative quantity</a:t>
                      </a:r>
                      <a:endParaRPr lang="en-US" sz="2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Linkage quantity will be 100 % of Normative 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500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Consumers did not have freedom to choose source of supply</a:t>
                      </a:r>
                      <a:r>
                        <a:rPr lang="en-US" sz="2400" baseline="0" dirty="0" smtClean="0">
                          <a:latin typeface="+mn-lt"/>
                        </a:rPr>
                        <a:t> as per their requirement</a:t>
                      </a:r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Consumers can choose source of supply.  </a:t>
                      </a:r>
                    </a:p>
                    <a:p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378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Transportation cost varied as per allocation of sources</a:t>
                      </a:r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Transportation</a:t>
                      </a:r>
                      <a:r>
                        <a:rPr lang="en-US" sz="2400" baseline="0" dirty="0" smtClean="0">
                          <a:latin typeface="+mn-lt"/>
                        </a:rPr>
                        <a:t> cost can be factored. </a:t>
                      </a:r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647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Third party sampling provision only</a:t>
                      </a:r>
                      <a:r>
                        <a:rPr lang="en-US" sz="2400" baseline="0" dirty="0" smtClean="0">
                          <a:latin typeface="+mn-lt"/>
                        </a:rPr>
                        <a:t> for consumers with ACQ &gt;  4 </a:t>
                      </a:r>
                      <a:r>
                        <a:rPr lang="en-US" sz="2400" baseline="0" dirty="0" err="1" smtClean="0">
                          <a:latin typeface="+mn-lt"/>
                        </a:rPr>
                        <a:t>Lakh</a:t>
                      </a:r>
                      <a:r>
                        <a:rPr lang="en-US" sz="2400" baseline="0" dirty="0" smtClean="0">
                          <a:latin typeface="+mn-lt"/>
                        </a:rPr>
                        <a:t> MT</a:t>
                      </a:r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Now available to all</a:t>
                      </a:r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7382">
                <a:tc>
                  <a:txBody>
                    <a:bodyPr/>
                    <a:lstStyle/>
                    <a:p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Transparent</a:t>
                      </a:r>
                      <a:r>
                        <a:rPr lang="en-US" sz="2400" baseline="0" dirty="0" smtClean="0">
                          <a:latin typeface="+mn-lt"/>
                        </a:rPr>
                        <a:t> access to resources</a:t>
                      </a:r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B3B0-D415-438C-BCD9-132ED47FE5B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9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608" y="990600"/>
            <a:ext cx="11618975" cy="5360504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sub-sectors </a:t>
            </a:r>
            <a:r>
              <a:rPr lang="en-US" sz="2800" dirty="0" smtClean="0"/>
              <a:t>for auction are Sponge</a:t>
            </a:r>
            <a:r>
              <a:rPr lang="en-US" sz="2800" dirty="0"/>
              <a:t>, Cement, CPP and Others, apart </a:t>
            </a:r>
            <a:r>
              <a:rPr lang="en-US" sz="2800" dirty="0" smtClean="0"/>
              <a:t>from coking coal for steel </a:t>
            </a:r>
            <a:r>
              <a:rPr lang="en-US" sz="2800" dirty="0" smtClean="0"/>
              <a:t>sector;</a:t>
            </a:r>
            <a:endParaRPr lang="en-US" sz="2800" dirty="0"/>
          </a:p>
          <a:p>
            <a:pPr marL="342900" indent="-342900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800" dirty="0"/>
              <a:t>CIL held </a:t>
            </a:r>
            <a:r>
              <a:rPr lang="en-US" sz="2800" dirty="0" smtClean="0"/>
              <a:t>interactive sessions </a:t>
            </a:r>
            <a:r>
              <a:rPr lang="en-US" sz="2800" dirty="0"/>
              <a:t>with the subsidiaries as well as various </a:t>
            </a:r>
            <a:r>
              <a:rPr lang="en-US" sz="2800" dirty="0" smtClean="0"/>
              <a:t>stakeholders;</a:t>
            </a:r>
            <a:endParaRPr lang="en-US" sz="2800" dirty="0" smtClean="0"/>
          </a:p>
          <a:p>
            <a:pPr marL="342900" indent="-342900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800" dirty="0" smtClean="0"/>
              <a:t>Twice Pre-bid meetings for each sub-sector at various </a:t>
            </a:r>
            <a:r>
              <a:rPr lang="en-US" sz="2800" dirty="0" smtClean="0"/>
              <a:t>places;</a:t>
            </a:r>
            <a:endParaRPr lang="en-US" sz="2800" dirty="0"/>
          </a:p>
          <a:p>
            <a:pPr marL="342900" indent="-342900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800" dirty="0" smtClean="0"/>
              <a:t>‘</a:t>
            </a:r>
            <a:r>
              <a:rPr lang="en-US" sz="2800" dirty="0"/>
              <a:t>Scheme Document’ for implementing the </a:t>
            </a:r>
            <a:r>
              <a:rPr lang="en-US" sz="2800" dirty="0" smtClean="0"/>
              <a:t>Auction prepared taking the stake holders suggestions into </a:t>
            </a:r>
            <a:r>
              <a:rPr lang="en-US" sz="2800" dirty="0" smtClean="0"/>
              <a:t>account;</a:t>
            </a:r>
            <a:endParaRPr lang="en-US" sz="2800" dirty="0"/>
          </a:p>
          <a:p>
            <a:pPr marL="342900" indent="-342900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800" dirty="0"/>
              <a:t>Various consumer friendly measures such as compulsory 3rd party sampling, exit option, </a:t>
            </a:r>
            <a:r>
              <a:rPr lang="en-US" sz="2800" dirty="0" smtClean="0"/>
              <a:t>doing away with incentive</a:t>
            </a:r>
            <a:r>
              <a:rPr lang="en-US" sz="2800" dirty="0"/>
              <a:t>, delivery from specified mine/siding, back-up mine in the event of Force Majeure, etc. were </a:t>
            </a:r>
            <a:r>
              <a:rPr lang="en-US" sz="2800" dirty="0" smtClean="0"/>
              <a:t>introduced</a:t>
            </a:r>
            <a:r>
              <a:rPr lang="en-US" sz="2800" dirty="0"/>
              <a:t>;</a:t>
            </a:r>
            <a:endParaRPr lang="en-US" sz="28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just"/>
            <a:endParaRPr lang="en-US" sz="1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85094" y="121920"/>
            <a:ext cx="7816362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+mn-lt"/>
              </a:rPr>
              <a:t>Conduct of the auction</a:t>
            </a:r>
            <a:endParaRPr lang="en-US" sz="36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B3B0-D415-438C-BCD9-132ED47FE5B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0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52" y="1149530"/>
            <a:ext cx="11497055" cy="5141541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800" dirty="0" err="1" smtClean="0"/>
              <a:t>Sectoral</a:t>
            </a:r>
            <a:r>
              <a:rPr lang="en-US" sz="2800" dirty="0" smtClean="0"/>
              <a:t> normative </a:t>
            </a:r>
            <a:r>
              <a:rPr lang="en-US" sz="2800" dirty="0"/>
              <a:t>requirements </a:t>
            </a:r>
            <a:r>
              <a:rPr lang="en-US" sz="2800" dirty="0" smtClean="0"/>
              <a:t>determined on </a:t>
            </a:r>
            <a:r>
              <a:rPr lang="en-US" sz="2800" dirty="0"/>
              <a:t>the basis of CIMFR report/ CEA </a:t>
            </a:r>
            <a:r>
              <a:rPr lang="en-US" sz="2800" dirty="0" smtClean="0"/>
              <a:t>norms;</a:t>
            </a:r>
            <a:endParaRPr lang="en-US" sz="2800" dirty="0"/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Sources </a:t>
            </a:r>
            <a:r>
              <a:rPr lang="en-US" sz="2800" dirty="0" smtClean="0"/>
              <a:t>identified </a:t>
            </a:r>
            <a:r>
              <a:rPr lang="en-US" sz="2800" dirty="0"/>
              <a:t>after mapping the sector-wise demand/preference and past trends of sector-wise </a:t>
            </a:r>
            <a:r>
              <a:rPr lang="en-US" sz="2800" dirty="0" smtClean="0"/>
              <a:t>dispatch;</a:t>
            </a:r>
            <a:endParaRPr lang="en-US" sz="2800" dirty="0"/>
          </a:p>
          <a:p>
            <a:pPr marL="342900" lvl="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The total offer for Sponge Iron sub-sector was 3.78 Mt out of which 2.05 Mt was booked in the auctions conducted from 10.06.2016 to </a:t>
            </a:r>
            <a:r>
              <a:rPr lang="en-US" sz="2800" dirty="0" smtClean="0"/>
              <a:t>16.06.2016;</a:t>
            </a:r>
            <a:endParaRPr lang="en-US" sz="2800" dirty="0"/>
          </a:p>
          <a:p>
            <a:pPr marL="342900" lvl="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The total offer for Cement sub-sector was 2.15 Mt out of which 0.68 Mt was booked in the auctions conducted from 28.06.2016 to </a:t>
            </a:r>
            <a:r>
              <a:rPr lang="en-US" sz="2800" dirty="0" smtClean="0"/>
              <a:t>02.07.2016;</a:t>
            </a:r>
            <a:endParaRPr lang="en-US" sz="2800" dirty="0"/>
          </a:p>
          <a:p>
            <a:pPr marL="342900" lvl="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Auction for the CPP sub-sector </a:t>
            </a:r>
            <a:r>
              <a:rPr lang="en-US" sz="2800" dirty="0" smtClean="0"/>
              <a:t>scheduled from 19.07.2016 </a:t>
            </a:r>
            <a:r>
              <a:rPr lang="en-US" sz="2800" dirty="0"/>
              <a:t>onwards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just"/>
            <a:endParaRPr lang="en-US" sz="1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88112" y="3048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+mn-lt"/>
              </a:rPr>
              <a:t>Conduct of the auction (Contd.)</a:t>
            </a:r>
            <a:endParaRPr lang="en-US" sz="36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B3B0-D415-438C-BCD9-132ED47FE5B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2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/>
          <a:lstStyle/>
          <a:p>
            <a:pPr algn="ctr"/>
            <a:r>
              <a:rPr lang="en-IN" sz="4000" b="1" dirty="0" smtClean="0">
                <a:solidFill>
                  <a:schemeClr val="tx1"/>
                </a:solidFill>
                <a:latin typeface="Calibri" pitchFamily="34" charset="0"/>
              </a:rPr>
              <a:t>Way </a:t>
            </a:r>
            <a:r>
              <a:rPr lang="en-IN" sz="4000" b="1" dirty="0">
                <a:solidFill>
                  <a:schemeClr val="tx1"/>
                </a:solidFill>
                <a:latin typeface="Calibri" pitchFamily="34" charset="0"/>
              </a:rPr>
              <a:t>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>
                <a:latin typeface="Calibri" pitchFamily="34" charset="0"/>
              </a:rPr>
              <a:t>Enhancing coal production through </a:t>
            </a:r>
            <a:r>
              <a:rPr lang="en-IN" dirty="0" smtClean="0">
                <a:latin typeface="Calibri" pitchFamily="34" charset="0"/>
              </a:rPr>
              <a:t>sustainable mining practices;</a:t>
            </a:r>
            <a:endParaRPr lang="en-IN" dirty="0">
              <a:latin typeface="Calibri" pitchFamily="34" charset="0"/>
            </a:endParaRPr>
          </a:p>
          <a:p>
            <a:r>
              <a:rPr lang="en-IN" dirty="0">
                <a:latin typeface="Calibri" pitchFamily="34" charset="0"/>
              </a:rPr>
              <a:t>Demand stimulation;</a:t>
            </a:r>
          </a:p>
          <a:p>
            <a:r>
              <a:rPr lang="en-IN" dirty="0" smtClean="0">
                <a:latin typeface="Calibri" pitchFamily="34" charset="0"/>
              </a:rPr>
              <a:t>Import reduction;</a:t>
            </a:r>
            <a:endParaRPr lang="en-IN" dirty="0">
              <a:latin typeface="Calibri" pitchFamily="34" charset="0"/>
            </a:endParaRPr>
          </a:p>
          <a:p>
            <a:r>
              <a:rPr lang="en-IN" dirty="0" smtClean="0">
                <a:latin typeface="Calibri" pitchFamily="34" charset="0"/>
              </a:rPr>
              <a:t>Quality </a:t>
            </a:r>
            <a:r>
              <a:rPr lang="en-IN" dirty="0" smtClean="0">
                <a:latin typeface="Calibri" pitchFamily="34" charset="0"/>
              </a:rPr>
              <a:t>assurance</a:t>
            </a:r>
            <a:r>
              <a:rPr lang="en-IN" dirty="0">
                <a:latin typeface="Calibri" pitchFamily="34" charset="0"/>
              </a:rPr>
              <a:t>; </a:t>
            </a:r>
            <a:endParaRPr lang="en-IN" dirty="0" smtClean="0">
              <a:latin typeface="Calibri" pitchFamily="34" charset="0"/>
            </a:endParaRPr>
          </a:p>
          <a:p>
            <a:r>
              <a:rPr lang="en-IN" dirty="0" smtClean="0">
                <a:latin typeface="Calibri" pitchFamily="34" charset="0"/>
              </a:rPr>
              <a:t>Coal </a:t>
            </a:r>
            <a:r>
              <a:rPr lang="en-IN" dirty="0" smtClean="0">
                <a:latin typeface="Calibri" pitchFamily="34" charset="0"/>
              </a:rPr>
              <a:t>Evacuation infrastructure; </a:t>
            </a:r>
          </a:p>
          <a:p>
            <a:r>
              <a:rPr lang="en-IN" dirty="0" smtClean="0">
                <a:latin typeface="Calibri" pitchFamily="34" charset="0"/>
              </a:rPr>
              <a:t>Resource allocation;</a:t>
            </a:r>
          </a:p>
          <a:p>
            <a:r>
              <a:rPr lang="en-IN" dirty="0" smtClean="0">
                <a:latin typeface="Calibri" pitchFamily="34" charset="0"/>
              </a:rPr>
              <a:t>Clean Coal </a:t>
            </a:r>
            <a:r>
              <a:rPr lang="en-IN" dirty="0">
                <a:latin typeface="Calibri" pitchFamily="34" charset="0"/>
              </a:rPr>
              <a:t>T</a:t>
            </a:r>
            <a:r>
              <a:rPr lang="en-IN" dirty="0" smtClean="0">
                <a:latin typeface="Calibri" pitchFamily="34" charset="0"/>
              </a:rPr>
              <a:t>echnologies</a:t>
            </a:r>
            <a:r>
              <a:rPr lang="en-IN" dirty="0" smtClean="0">
                <a:latin typeface="Calibri" pitchFamily="34" charset="0"/>
              </a:rPr>
              <a:t>;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4071E-0698-4829-8155-3ADFE1DE592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6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928" y="2619910"/>
            <a:ext cx="11069548" cy="12379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latin typeface="Calibri" pitchFamily="34" charset="0"/>
              </a:rPr>
              <a:t>THANK YOU</a:t>
            </a:r>
            <a:endParaRPr lang="en-US" sz="60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B3B0-D415-438C-BCD9-132ED47FE5B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7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chemeClr val="tx1"/>
                </a:solidFill>
                <a:latin typeface="Calibri" pitchFamily="34" charset="0"/>
              </a:rPr>
              <a:t>Intended Nationally Declared Contribution (INDC)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452" y="1600200"/>
            <a:ext cx="11353800" cy="4800599"/>
          </a:xfrm>
        </p:spPr>
        <p:txBody>
          <a:bodyPr>
            <a:noAutofit/>
          </a:bodyPr>
          <a:lstStyle/>
          <a:p>
            <a:pPr algn="just"/>
            <a:r>
              <a:rPr lang="en-IN" sz="4000" dirty="0" smtClean="0">
                <a:latin typeface="Calibri" pitchFamily="34" charset="0"/>
              </a:rPr>
              <a:t>Amongst others</a:t>
            </a:r>
            <a:r>
              <a:rPr lang="en-IN" sz="4000" dirty="0">
                <a:latin typeface="Calibri" pitchFamily="34" charset="0"/>
              </a:rPr>
              <a:t>, India </a:t>
            </a:r>
            <a:r>
              <a:rPr lang="en-IN" sz="4000" dirty="0" smtClean="0">
                <a:latin typeface="Calibri" pitchFamily="34" charset="0"/>
              </a:rPr>
              <a:t>Committed:</a:t>
            </a:r>
          </a:p>
          <a:p>
            <a:pPr lvl="1" algn="just"/>
            <a:r>
              <a:rPr lang="en-IN" sz="3600" dirty="0" smtClean="0">
                <a:latin typeface="Calibri" pitchFamily="34" charset="0"/>
              </a:rPr>
              <a:t>To reduce emissions intensity of its GDP by 33-35% by 2030 over 2005 levels;</a:t>
            </a:r>
          </a:p>
          <a:p>
            <a:pPr lvl="1" algn="just"/>
            <a:r>
              <a:rPr lang="en-IN" sz="3600" dirty="0" smtClean="0">
                <a:latin typeface="Calibri" pitchFamily="34" charset="0"/>
              </a:rPr>
              <a:t>40% of the cumulative electric power installed capacity to be non-fossil fuel based energy resources by 2030;</a:t>
            </a:r>
          </a:p>
          <a:p>
            <a:pPr lvl="1" algn="just"/>
            <a:r>
              <a:rPr lang="en-IN" sz="3600" dirty="0" smtClean="0">
                <a:latin typeface="Calibri" pitchFamily="34" charset="0"/>
              </a:rPr>
              <a:t>To create an additional carbon sink of 2.5 to 3 billion tonnes of CO2 equivalent through additional forest and tree cover by 2030; </a:t>
            </a:r>
            <a:endParaRPr lang="en-IN" sz="360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4071E-0698-4829-8155-3ADFE1DE592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57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/>
          <a:lstStyle/>
          <a:p>
            <a:pPr algn="ctr"/>
            <a:r>
              <a:rPr lang="en-IN" b="1" dirty="0">
                <a:solidFill>
                  <a:schemeClr val="tx1"/>
                </a:solidFill>
                <a:latin typeface="Calibri" pitchFamily="34" charset="0"/>
              </a:rPr>
              <a:t>Challenges post CoP-21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376" y="1548384"/>
            <a:ext cx="11448288" cy="4628579"/>
          </a:xfrm>
        </p:spPr>
        <p:txBody>
          <a:bodyPr/>
          <a:lstStyle/>
          <a:p>
            <a:pPr algn="just"/>
            <a:r>
              <a:rPr lang="en-IN" sz="3600" dirty="0" smtClean="0">
                <a:latin typeface="Calibri" pitchFamily="34" charset="0"/>
              </a:rPr>
              <a:t>In the period up to 2030, the economy is expected to grow to 8-10% which would result in greater demand for energy;</a:t>
            </a:r>
          </a:p>
          <a:p>
            <a:pPr algn="just"/>
            <a:r>
              <a:rPr lang="en-IN" sz="3600" dirty="0" smtClean="0">
                <a:latin typeface="Calibri" pitchFamily="34" charset="0"/>
              </a:rPr>
              <a:t>Also by 2030 it is expected that there will be universal access to electricity;</a:t>
            </a:r>
          </a:p>
          <a:p>
            <a:pPr algn="just"/>
            <a:r>
              <a:rPr lang="en-IN" sz="3600" dirty="0" smtClean="0">
                <a:latin typeface="Calibri" pitchFamily="34" charset="0"/>
              </a:rPr>
              <a:t>Per capita electricity supply envisaged to be more than 2500 Kwh per year compared to 1010 Kwh per year;</a:t>
            </a:r>
            <a:endParaRPr lang="en-IN" sz="360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4071E-0698-4829-8155-3ADFE1DE592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00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chemeClr val="tx1"/>
                </a:solidFill>
                <a:latin typeface="Calibri" pitchFamily="34" charset="0"/>
              </a:rPr>
              <a:t>Challenges post CoP-21 </a:t>
            </a:r>
            <a:r>
              <a:rPr lang="en-IN" sz="1800" b="1" dirty="0">
                <a:solidFill>
                  <a:schemeClr val="tx1"/>
                </a:solidFill>
                <a:latin typeface="Calibri" pitchFamily="34" charset="0"/>
              </a:rPr>
              <a:t>(contd.)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992" y="1825625"/>
            <a:ext cx="11545824" cy="4351338"/>
          </a:xfrm>
        </p:spPr>
        <p:txBody>
          <a:bodyPr/>
          <a:lstStyle/>
          <a:p>
            <a:pPr algn="just"/>
            <a:r>
              <a:rPr lang="en-IN" sz="3600" dirty="0" smtClean="0">
                <a:latin typeface="Calibri" pitchFamily="34" charset="0"/>
              </a:rPr>
              <a:t>The INDC commitment of 40% cumulative electric power installed capacity from non fossil fuel based energy resources by 2030 will be met by a range of resources including hydro, nuclear, wind, solar etc.;</a:t>
            </a:r>
          </a:p>
          <a:p>
            <a:pPr algn="just"/>
            <a:r>
              <a:rPr lang="en-IN" sz="3600" dirty="0" smtClean="0">
                <a:latin typeface="Calibri" pitchFamily="34" charset="0"/>
              </a:rPr>
              <a:t>The annual generation capacity from these sources would be around 1.03 trillion Kwh;</a:t>
            </a:r>
          </a:p>
          <a:p>
            <a:pPr algn="just"/>
            <a:r>
              <a:rPr lang="en-IN" sz="3600" dirty="0" smtClean="0">
                <a:latin typeface="Calibri" pitchFamily="34" charset="0"/>
              </a:rPr>
              <a:t>The balance would be met through coal based capacity of about 400 GW;</a:t>
            </a:r>
            <a:endParaRPr lang="en-IN" sz="360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4071E-0698-4829-8155-3ADFE1DE592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44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chemeClr val="tx1"/>
                </a:solidFill>
                <a:latin typeface="Calibri" pitchFamily="34" charset="0"/>
              </a:rPr>
              <a:t>Projected Coal Requirement (</a:t>
            </a:r>
            <a:r>
              <a:rPr lang="en-IN" b="1" dirty="0" err="1">
                <a:solidFill>
                  <a:schemeClr val="tx1"/>
                </a:solidFill>
                <a:latin typeface="Calibri" pitchFamily="34" charset="0"/>
              </a:rPr>
              <a:t>mt</a:t>
            </a:r>
            <a:r>
              <a:rPr lang="en-IN" b="1" dirty="0">
                <a:solidFill>
                  <a:schemeClr val="tx1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224" y="1825625"/>
            <a:ext cx="11497056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sz="3600" dirty="0" smtClean="0">
                <a:latin typeface="Calibri" pitchFamily="34" charset="0"/>
              </a:rPr>
              <a:t>In 2016-17, 600 </a:t>
            </a:r>
            <a:r>
              <a:rPr lang="en-IN" sz="3600" dirty="0" err="1" smtClean="0">
                <a:latin typeface="Calibri" pitchFamily="34" charset="0"/>
              </a:rPr>
              <a:t>mt</a:t>
            </a:r>
            <a:r>
              <a:rPr lang="en-IN" sz="3600" dirty="0" smtClean="0">
                <a:latin typeface="Calibri" pitchFamily="34" charset="0"/>
              </a:rPr>
              <a:t> for a generation programme of 921 </a:t>
            </a:r>
            <a:r>
              <a:rPr lang="en-IN" sz="3600" dirty="0" err="1" smtClean="0">
                <a:latin typeface="Calibri" pitchFamily="34" charset="0"/>
              </a:rPr>
              <a:t>BKwh</a:t>
            </a:r>
            <a:r>
              <a:rPr lang="en-IN" sz="3600" dirty="0" smtClean="0">
                <a:latin typeface="Calibri" pitchFamily="34" charset="0"/>
              </a:rPr>
              <a:t>;</a:t>
            </a:r>
          </a:p>
          <a:p>
            <a:pPr algn="just"/>
            <a:r>
              <a:rPr lang="en-IN" sz="3600" dirty="0" smtClean="0">
                <a:latin typeface="Calibri" pitchFamily="34" charset="0"/>
              </a:rPr>
              <a:t>In 2021-22, 747 </a:t>
            </a:r>
            <a:r>
              <a:rPr lang="en-IN" sz="3600" dirty="0" err="1" smtClean="0">
                <a:latin typeface="Calibri" pitchFamily="34" charset="0"/>
              </a:rPr>
              <a:t>mt</a:t>
            </a:r>
            <a:r>
              <a:rPr lang="en-IN" sz="3600" dirty="0" smtClean="0">
                <a:latin typeface="Calibri" pitchFamily="34" charset="0"/>
              </a:rPr>
              <a:t> for a generation programme of 1002 </a:t>
            </a:r>
            <a:r>
              <a:rPr lang="en-IN" sz="3600" dirty="0" err="1" smtClean="0">
                <a:latin typeface="Calibri" pitchFamily="34" charset="0"/>
              </a:rPr>
              <a:t>BKwh</a:t>
            </a:r>
            <a:r>
              <a:rPr lang="en-IN" sz="3600" dirty="0" smtClean="0">
                <a:latin typeface="Calibri" pitchFamily="34" charset="0"/>
              </a:rPr>
              <a:t>;</a:t>
            </a:r>
          </a:p>
          <a:p>
            <a:pPr algn="just"/>
            <a:r>
              <a:rPr lang="en-IN" sz="3600" dirty="0" smtClean="0">
                <a:latin typeface="Calibri" pitchFamily="34" charset="0"/>
              </a:rPr>
              <a:t>In 2026-27, 845 </a:t>
            </a:r>
            <a:r>
              <a:rPr lang="en-IN" sz="3600" dirty="0" err="1" smtClean="0">
                <a:latin typeface="Calibri" pitchFamily="34" charset="0"/>
              </a:rPr>
              <a:t>mt</a:t>
            </a:r>
            <a:r>
              <a:rPr lang="en-IN" sz="3600" dirty="0" smtClean="0">
                <a:latin typeface="Calibri" pitchFamily="34" charset="0"/>
              </a:rPr>
              <a:t> for a generation programme of 1163 </a:t>
            </a:r>
            <a:r>
              <a:rPr lang="en-IN" sz="3600" dirty="0" err="1" smtClean="0">
                <a:latin typeface="Calibri" pitchFamily="34" charset="0"/>
              </a:rPr>
              <a:t>BKwh</a:t>
            </a:r>
            <a:r>
              <a:rPr lang="en-IN" sz="3600" dirty="0" smtClean="0">
                <a:latin typeface="Calibri" pitchFamily="34" charset="0"/>
              </a:rPr>
              <a:t>;</a:t>
            </a:r>
          </a:p>
          <a:p>
            <a:pPr algn="just"/>
            <a:r>
              <a:rPr lang="en-IN" sz="3600" dirty="0" smtClean="0">
                <a:latin typeface="Calibri" pitchFamily="34" charset="0"/>
              </a:rPr>
              <a:t>These projections include requirement of 50 </a:t>
            </a:r>
            <a:r>
              <a:rPr lang="en-IN" sz="3600" dirty="0" err="1" smtClean="0">
                <a:latin typeface="Calibri" pitchFamily="34" charset="0"/>
              </a:rPr>
              <a:t>mt</a:t>
            </a:r>
            <a:r>
              <a:rPr lang="en-IN" sz="3600" dirty="0" smtClean="0">
                <a:latin typeface="Calibri" pitchFamily="34" charset="0"/>
              </a:rPr>
              <a:t> for import based plants during these years;</a:t>
            </a:r>
            <a:endParaRPr lang="en-IN" sz="360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4071E-0698-4829-8155-3ADFE1DE592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18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4732" y="228600"/>
            <a:ext cx="8229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>
                <a:solidFill>
                  <a:schemeClr val="tx1"/>
                </a:solidFill>
                <a:latin typeface="Calibri" pitchFamily="34" charset="0"/>
              </a:rPr>
              <a:t>Highlights of Coal Sector - 2015-16</a:t>
            </a:r>
            <a:endParaRPr lang="en-IN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8282"/>
            <a:ext cx="11353800" cy="5303614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 smtClean="0">
                <a:latin typeface="Calibri" pitchFamily="34" charset="0"/>
              </a:rPr>
              <a:t>Over all coal production: 638 </a:t>
            </a:r>
            <a:r>
              <a:rPr lang="en-IN" dirty="0" err="1" smtClean="0">
                <a:latin typeface="Calibri" pitchFamily="34" charset="0"/>
              </a:rPr>
              <a:t>mt</a:t>
            </a:r>
            <a:r>
              <a:rPr lang="en-IN" dirty="0" smtClean="0">
                <a:latin typeface="Calibri" pitchFamily="34" charset="0"/>
              </a:rPr>
              <a:t> (4.8% growth</a:t>
            </a:r>
            <a:r>
              <a:rPr lang="en-IN" dirty="0" smtClean="0">
                <a:latin typeface="Calibri" pitchFamily="34" charset="0"/>
              </a:rPr>
              <a:t>); Growth in CIL – 8.6%;</a:t>
            </a:r>
            <a:endParaRPr lang="en-IN" dirty="0" smtClean="0">
              <a:latin typeface="Calibri" pitchFamily="34" charset="0"/>
            </a:endParaRPr>
          </a:p>
          <a:p>
            <a:pPr algn="just"/>
            <a:r>
              <a:rPr lang="en-IN" dirty="0" smtClean="0">
                <a:latin typeface="Calibri" pitchFamily="34" charset="0"/>
              </a:rPr>
              <a:t>Import of coal		     : 199.9 </a:t>
            </a:r>
            <a:r>
              <a:rPr lang="en-IN" dirty="0" err="1" smtClean="0">
                <a:latin typeface="Calibri" pitchFamily="34" charset="0"/>
              </a:rPr>
              <a:t>mt</a:t>
            </a:r>
            <a:r>
              <a:rPr lang="en-IN" dirty="0" smtClean="0">
                <a:latin typeface="Calibri" pitchFamily="34" charset="0"/>
              </a:rPr>
              <a:t>;</a:t>
            </a:r>
          </a:p>
          <a:p>
            <a:pPr marL="0" indent="0" algn="just">
              <a:buNone/>
            </a:pPr>
            <a:r>
              <a:rPr lang="en-IN" dirty="0" smtClean="0">
                <a:latin typeface="Calibri" pitchFamily="34" charset="0"/>
              </a:rPr>
              <a:t>    </a:t>
            </a:r>
            <a:r>
              <a:rPr lang="en-IN" sz="2600" dirty="0">
                <a:latin typeface="Calibri" pitchFamily="34" charset="0"/>
              </a:rPr>
              <a:t>(Coking Coal - </a:t>
            </a:r>
            <a:r>
              <a:rPr lang="en-US" sz="2600" dirty="0">
                <a:latin typeface="Calibri" pitchFamily="34" charset="0"/>
              </a:rPr>
              <a:t>43.50 </a:t>
            </a:r>
            <a:r>
              <a:rPr lang="en-US" sz="2600" dirty="0" err="1">
                <a:latin typeface="Calibri" pitchFamily="34" charset="0"/>
              </a:rPr>
              <a:t>mt</a:t>
            </a:r>
            <a:r>
              <a:rPr lang="en-US" sz="2600" dirty="0">
                <a:latin typeface="Calibri" pitchFamily="34" charset="0"/>
              </a:rPr>
              <a:t>; Non-Coking Coal – 156.4 </a:t>
            </a:r>
            <a:r>
              <a:rPr lang="en-US" sz="2600" dirty="0" err="1">
                <a:latin typeface="Calibri" pitchFamily="34" charset="0"/>
              </a:rPr>
              <a:t>mt</a:t>
            </a:r>
            <a:r>
              <a:rPr lang="en-US" sz="2600" dirty="0">
                <a:latin typeface="Calibri" pitchFamily="34" charset="0"/>
              </a:rPr>
              <a:t>)</a:t>
            </a:r>
            <a:endParaRPr lang="en-IN" sz="2600" dirty="0">
              <a:latin typeface="Calibri" pitchFamily="34" charset="0"/>
            </a:endParaRPr>
          </a:p>
          <a:p>
            <a:pPr algn="just"/>
            <a:r>
              <a:rPr lang="en-IN" dirty="0" smtClean="0">
                <a:latin typeface="Calibri" pitchFamily="34" charset="0"/>
              </a:rPr>
              <a:t>Overall lignite production: 44 </a:t>
            </a:r>
            <a:r>
              <a:rPr lang="en-IN" dirty="0" err="1" smtClean="0">
                <a:latin typeface="Calibri" pitchFamily="34" charset="0"/>
              </a:rPr>
              <a:t>mt</a:t>
            </a:r>
            <a:r>
              <a:rPr lang="en-IN" dirty="0" smtClean="0">
                <a:latin typeface="Calibri" pitchFamily="34" charset="0"/>
              </a:rPr>
              <a:t> (-) 8% growth);</a:t>
            </a:r>
          </a:p>
          <a:p>
            <a:pPr algn="just"/>
            <a:r>
              <a:rPr lang="en-IN" dirty="0" smtClean="0">
                <a:latin typeface="Calibri" pitchFamily="34" charset="0"/>
              </a:rPr>
              <a:t>Overall coal despatches: 631.8 </a:t>
            </a:r>
            <a:r>
              <a:rPr lang="en-IN" dirty="0" err="1" smtClean="0">
                <a:latin typeface="Calibri" pitchFamily="34" charset="0"/>
              </a:rPr>
              <a:t>mt</a:t>
            </a:r>
            <a:r>
              <a:rPr lang="en-IN" dirty="0" smtClean="0">
                <a:latin typeface="Calibri" pitchFamily="34" charset="0"/>
              </a:rPr>
              <a:t>(4.6% growth);</a:t>
            </a:r>
          </a:p>
          <a:p>
            <a:pPr algn="just"/>
            <a:r>
              <a:rPr lang="en-IN" dirty="0" smtClean="0">
                <a:latin typeface="Calibri" pitchFamily="34" charset="0"/>
              </a:rPr>
              <a:t>Supply to power sector: 566 </a:t>
            </a:r>
            <a:r>
              <a:rPr lang="en-IN" dirty="0" err="1" smtClean="0">
                <a:latin typeface="Calibri" pitchFamily="34" charset="0"/>
              </a:rPr>
              <a:t>mt</a:t>
            </a:r>
            <a:r>
              <a:rPr lang="en-IN" dirty="0" smtClean="0">
                <a:latin typeface="Calibri" pitchFamily="34" charset="0"/>
              </a:rPr>
              <a:t> (2% growth) [which includes 80.50 </a:t>
            </a:r>
            <a:r>
              <a:rPr lang="en-IN" dirty="0" err="1" smtClean="0">
                <a:latin typeface="Calibri" pitchFamily="34" charset="0"/>
              </a:rPr>
              <a:t>mt</a:t>
            </a:r>
            <a:r>
              <a:rPr lang="en-IN" dirty="0" smtClean="0">
                <a:latin typeface="Calibri" pitchFamily="34" charset="0"/>
              </a:rPr>
              <a:t> of imports];</a:t>
            </a:r>
          </a:p>
          <a:p>
            <a:pPr algn="just"/>
            <a:r>
              <a:rPr lang="en-IN" dirty="0" smtClean="0">
                <a:latin typeface="Calibri" pitchFamily="34" charset="0"/>
              </a:rPr>
              <a:t>Total generation: 1108 </a:t>
            </a:r>
            <a:r>
              <a:rPr lang="en-IN" dirty="0" err="1" smtClean="0">
                <a:latin typeface="Calibri" pitchFamily="34" charset="0"/>
              </a:rPr>
              <a:t>Bkwh</a:t>
            </a:r>
            <a:r>
              <a:rPr lang="en-IN" dirty="0" smtClean="0">
                <a:latin typeface="Calibri" pitchFamily="34" charset="0"/>
              </a:rPr>
              <a:t> (5.6% growth);</a:t>
            </a:r>
          </a:p>
          <a:p>
            <a:pPr algn="just"/>
            <a:r>
              <a:rPr lang="en-IN" dirty="0" smtClean="0">
                <a:latin typeface="Calibri" pitchFamily="34" charset="0"/>
              </a:rPr>
              <a:t>Coal based generation: 896 </a:t>
            </a:r>
            <a:r>
              <a:rPr lang="en-IN" dirty="0" err="1" smtClean="0">
                <a:latin typeface="Calibri" pitchFamily="34" charset="0"/>
              </a:rPr>
              <a:t>Bkwh</a:t>
            </a:r>
            <a:r>
              <a:rPr lang="en-IN" dirty="0" smtClean="0">
                <a:latin typeface="Calibri" pitchFamily="34" charset="0"/>
              </a:rPr>
              <a:t> (12% growth) &amp; forms 81% of total generation;</a:t>
            </a:r>
          </a:p>
          <a:p>
            <a:pPr algn="just"/>
            <a:r>
              <a:rPr lang="en-IN" dirty="0" smtClean="0">
                <a:latin typeface="Calibri" pitchFamily="34" charset="0"/>
              </a:rPr>
              <a:t>Out of 302 GW of total capacity, 185 GW or 61% is coal based;</a:t>
            </a:r>
          </a:p>
          <a:p>
            <a:pPr algn="just"/>
            <a:endParaRPr lang="en-IN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C8D-EF16-444B-8536-AAF79B200B84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65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>
                <a:solidFill>
                  <a:schemeClr val="tx1"/>
                </a:solidFill>
                <a:latin typeface="Calibri" pitchFamily="34" charset="0"/>
              </a:rPr>
              <a:t>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3"/>
            <a:ext cx="11201400" cy="5059363"/>
          </a:xfrm>
        </p:spPr>
        <p:txBody>
          <a:bodyPr/>
          <a:lstStyle/>
          <a:p>
            <a:pPr algn="just"/>
            <a:r>
              <a:rPr lang="en-IN" sz="3600" dirty="0" smtClean="0">
                <a:latin typeface="Calibri" pitchFamily="34" charset="0"/>
              </a:rPr>
              <a:t>No shortage of coal for power plants;</a:t>
            </a:r>
          </a:p>
          <a:p>
            <a:pPr algn="just"/>
            <a:r>
              <a:rPr lang="en-IN" sz="3600" dirty="0" smtClean="0">
                <a:latin typeface="Calibri" pitchFamily="34" charset="0"/>
              </a:rPr>
              <a:t>27 days inventory against 15 days earlier;</a:t>
            </a:r>
          </a:p>
          <a:p>
            <a:pPr algn="just"/>
            <a:r>
              <a:rPr lang="en-IN" sz="3600" dirty="0" smtClean="0">
                <a:latin typeface="Calibri" pitchFamily="34" charset="0"/>
              </a:rPr>
              <a:t>Rationalisation of coal linkages for 19 power plants resulting in a savings of about Rs.1500 crore in freight (25 </a:t>
            </a:r>
            <a:r>
              <a:rPr lang="en-IN" sz="3600" dirty="0" err="1" smtClean="0">
                <a:latin typeface="Calibri" pitchFamily="34" charset="0"/>
              </a:rPr>
              <a:t>mt</a:t>
            </a:r>
            <a:r>
              <a:rPr lang="en-IN" sz="3600" dirty="0" smtClean="0">
                <a:latin typeface="Calibri" pitchFamily="34" charset="0"/>
              </a:rPr>
              <a:t> of coal);</a:t>
            </a:r>
          </a:p>
          <a:p>
            <a:pPr algn="just"/>
            <a:r>
              <a:rPr lang="en-IN" sz="3600" dirty="0" smtClean="0">
                <a:latin typeface="Calibri" pitchFamily="34" charset="0"/>
              </a:rPr>
              <a:t>Improved coal quality through third party sampling;</a:t>
            </a:r>
          </a:p>
          <a:p>
            <a:pPr algn="just"/>
            <a:r>
              <a:rPr lang="en-IN" sz="3600" dirty="0" smtClean="0">
                <a:latin typeface="Calibri" pitchFamily="34" charset="0"/>
              </a:rPr>
              <a:t>Emphasis on rail infrastructure development for coal evacuation;</a:t>
            </a:r>
          </a:p>
          <a:p>
            <a:endParaRPr lang="en-IN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4071E-0698-4829-8155-3ADFE1DE592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32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>
                <a:solidFill>
                  <a:schemeClr val="tx1"/>
                </a:solidFill>
                <a:latin typeface="Calibri" pitchFamily="34" charset="0"/>
              </a:rPr>
              <a:t>Initiatives </a:t>
            </a:r>
            <a:r>
              <a:rPr lang="en-IN" sz="3200" b="1" dirty="0" smtClean="0">
                <a:solidFill>
                  <a:schemeClr val="tx1"/>
                </a:solidFill>
                <a:latin typeface="Calibri" pitchFamily="34" charset="0"/>
              </a:rPr>
              <a:t>(contd.,)</a:t>
            </a:r>
            <a:endParaRPr lang="en-IN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3"/>
            <a:ext cx="11201400" cy="4983163"/>
          </a:xfrm>
        </p:spPr>
        <p:txBody>
          <a:bodyPr/>
          <a:lstStyle/>
          <a:p>
            <a:pPr algn="just"/>
            <a:r>
              <a:rPr lang="en-IN" sz="3600" dirty="0" smtClean="0">
                <a:latin typeface="Calibri" panose="020F0502020204030204" pitchFamily="34" charset="0"/>
              </a:rPr>
              <a:t>Demand stimulation through Special </a:t>
            </a:r>
            <a:r>
              <a:rPr lang="en-IN" sz="3600" dirty="0">
                <a:latin typeface="Calibri" pitchFamily="34" charset="0"/>
              </a:rPr>
              <a:t>forward </a:t>
            </a:r>
            <a:r>
              <a:rPr lang="en-IN" sz="3600" dirty="0" smtClean="0">
                <a:latin typeface="Calibri" pitchFamily="34" charset="0"/>
              </a:rPr>
              <a:t>e- </a:t>
            </a:r>
            <a:r>
              <a:rPr lang="en-IN" sz="3600" dirty="0">
                <a:latin typeface="Calibri" pitchFamily="34" charset="0"/>
              </a:rPr>
              <a:t>auction for power ( offer of 6mt every month);</a:t>
            </a:r>
          </a:p>
          <a:p>
            <a:pPr algn="just"/>
            <a:r>
              <a:rPr lang="en-IN" sz="3600" dirty="0">
                <a:latin typeface="Calibri" pitchFamily="34" charset="0"/>
              </a:rPr>
              <a:t>Exclusive auction for non-power every month (2 </a:t>
            </a:r>
            <a:r>
              <a:rPr lang="en-IN" sz="3600" dirty="0" err="1">
                <a:latin typeface="Calibri" pitchFamily="34" charset="0"/>
              </a:rPr>
              <a:t>mt</a:t>
            </a:r>
            <a:r>
              <a:rPr lang="en-IN" sz="3600" dirty="0">
                <a:latin typeface="Calibri" pitchFamily="34" charset="0"/>
              </a:rPr>
              <a:t> on offer</a:t>
            </a:r>
            <a:r>
              <a:rPr lang="en-IN" sz="3600" dirty="0" smtClean="0">
                <a:latin typeface="Calibri" pitchFamily="34" charset="0"/>
              </a:rPr>
              <a:t>);</a:t>
            </a:r>
            <a:endParaRPr lang="en-IN" sz="3600" dirty="0">
              <a:latin typeface="Calibri" pitchFamily="34" charset="0"/>
            </a:endParaRPr>
          </a:p>
          <a:p>
            <a:r>
              <a:rPr lang="en-IN" sz="3600" dirty="0" smtClean="0">
                <a:latin typeface="Calibri" panose="020F0502020204030204" pitchFamily="34" charset="0"/>
              </a:rPr>
              <a:t>Import substitution;</a:t>
            </a:r>
          </a:p>
          <a:p>
            <a:r>
              <a:rPr lang="en-IN" sz="3600" dirty="0" smtClean="0">
                <a:latin typeface="Calibri" panose="020F0502020204030204" pitchFamily="34" charset="0"/>
              </a:rPr>
              <a:t>Offer to import based plants as well;</a:t>
            </a:r>
          </a:p>
          <a:p>
            <a:r>
              <a:rPr lang="en-IN" sz="3600" dirty="0" smtClean="0">
                <a:latin typeface="Calibri" panose="020F0502020204030204" pitchFamily="34" charset="0"/>
              </a:rPr>
              <a:t>Bridge linkages for captive block holders;</a:t>
            </a:r>
          </a:p>
          <a:p>
            <a:r>
              <a:rPr lang="en-IN" sz="3600" dirty="0" smtClean="0">
                <a:latin typeface="Calibri" panose="020F0502020204030204" pitchFamily="34" charset="0"/>
              </a:rPr>
              <a:t>Coking coal fro new consumers through auction;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4071E-0698-4829-8155-3ADFE1DE592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08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962</TotalTime>
  <Words>1653</Words>
  <Application>Microsoft Office PowerPoint</Application>
  <PresentationFormat>Custom</PresentationFormat>
  <Paragraphs>256</Paragraphs>
  <Slides>27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6th Coal Summit Indian Coal – Sustaining the Momentum </vt:lpstr>
      <vt:lpstr>Energy Policy &amp; Role of Coal</vt:lpstr>
      <vt:lpstr>Intended Nationally Declared Contribution (INDC)</vt:lpstr>
      <vt:lpstr>Challenges post CoP-21</vt:lpstr>
      <vt:lpstr>Challenges post CoP-21 (contd.)</vt:lpstr>
      <vt:lpstr>Projected Coal Requirement (mt)</vt:lpstr>
      <vt:lpstr>Highlights of Coal Sector - 2015-16</vt:lpstr>
      <vt:lpstr>Initiatives</vt:lpstr>
      <vt:lpstr>Initiatives (contd.,)</vt:lpstr>
      <vt:lpstr>Initiatives (contd.,)</vt:lpstr>
      <vt:lpstr>Initiatives (contd.,)</vt:lpstr>
      <vt:lpstr>PowerPoint Presentation</vt:lpstr>
      <vt:lpstr>(A) E-auction Scheme</vt:lpstr>
      <vt:lpstr>E-auction Scheme (Contd.)</vt:lpstr>
      <vt:lpstr>E-auction Scheme (Contd.)</vt:lpstr>
      <vt:lpstr>Steps taken for ease of doing business</vt:lpstr>
      <vt:lpstr>Steps taken for ease of doing business (Contd.)</vt:lpstr>
      <vt:lpstr>Performance Overview: Summary of E-auction of CIL  for 2015-16                                  (Fig in million te) </vt:lpstr>
      <vt:lpstr>(B)  Auction of coal linkages for  non-regulated sector</vt:lpstr>
      <vt:lpstr>Policy Guidelines (contd.)</vt:lpstr>
      <vt:lpstr>PowerPoint Presentation</vt:lpstr>
      <vt:lpstr>PowerPoint Presentation</vt:lpstr>
      <vt:lpstr>Envisaged benefits of auction of linkages over existing NCDP/ FSA provisions</vt:lpstr>
      <vt:lpstr>PowerPoint Presentation</vt:lpstr>
      <vt:lpstr>PowerPoint Presentation</vt:lpstr>
      <vt:lpstr>Way forward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E-auction Of Coal</dc:title>
  <dc:creator>Swapnil Singh</dc:creator>
  <cp:lastModifiedBy>ADMIN1</cp:lastModifiedBy>
  <cp:revision>226</cp:revision>
  <cp:lastPrinted>2016-09-06T05:08:19Z</cp:lastPrinted>
  <dcterms:created xsi:type="dcterms:W3CDTF">2016-07-02T06:19:38Z</dcterms:created>
  <dcterms:modified xsi:type="dcterms:W3CDTF">2016-09-06T05:09:45Z</dcterms:modified>
</cp:coreProperties>
</file>